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2"/>
  </p:notesMasterIdLst>
  <p:sldIdLst>
    <p:sldId id="257" r:id="rId2"/>
    <p:sldId id="258" r:id="rId3"/>
    <p:sldId id="259" r:id="rId4"/>
    <p:sldId id="260" r:id="rId5"/>
    <p:sldId id="261" r:id="rId6"/>
    <p:sldId id="267"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8000"/>
    <a:srgbClr val="7E87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3" autoAdjust="0"/>
  </p:normalViewPr>
  <p:slideViewPr>
    <p:cSldViewPr>
      <p:cViewPr>
        <p:scale>
          <a:sx n="75" d="100"/>
          <a:sy n="75" d="100"/>
        </p:scale>
        <p:origin x="-2076" y="-8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6D1AB6F-C627-453A-88B8-F7C73B7A2A15}" type="slidenum">
              <a:rPr lang="en-US"/>
              <a:pPr/>
              <a:t>‹Nr.›</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D6D1AB6F-C627-453A-88B8-F7C73B7A2A1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CH" dirty="0"/>
          </a:p>
        </p:txBody>
      </p:sp>
      <p:sp>
        <p:nvSpPr>
          <p:cNvPr id="4" name="Foliennummernplatzhalter 3"/>
          <p:cNvSpPr>
            <a:spLocks noGrp="1"/>
          </p:cNvSpPr>
          <p:nvPr>
            <p:ph type="sldNum" sz="quarter" idx="10"/>
          </p:nvPr>
        </p:nvSpPr>
        <p:spPr/>
        <p:txBody>
          <a:bodyPr/>
          <a:lstStyle/>
          <a:p>
            <a:fld id="{D6D1AB6F-C627-453A-88B8-F7C73B7A2A15}" type="slidenum">
              <a:rPr lang="en-US" smtClean="0"/>
              <a:pPr/>
              <a:t>11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CH" dirty="0"/>
          </a:p>
        </p:txBody>
      </p:sp>
      <p:sp>
        <p:nvSpPr>
          <p:cNvPr id="4" name="Foliennummernplatzhalter 3"/>
          <p:cNvSpPr>
            <a:spLocks noGrp="1"/>
          </p:cNvSpPr>
          <p:nvPr>
            <p:ph type="sldNum" sz="quarter" idx="10"/>
          </p:nvPr>
        </p:nvSpPr>
        <p:spPr/>
        <p:txBody>
          <a:bodyPr/>
          <a:lstStyle/>
          <a:p>
            <a:fld id="{D6D1AB6F-C627-453A-88B8-F7C73B7A2A15}"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CH" dirty="0"/>
          </a:p>
        </p:txBody>
      </p:sp>
      <p:sp>
        <p:nvSpPr>
          <p:cNvPr id="4" name="Foliennummernplatzhalter 3"/>
          <p:cNvSpPr>
            <a:spLocks noGrp="1"/>
          </p:cNvSpPr>
          <p:nvPr>
            <p:ph type="sldNum" sz="quarter" idx="10"/>
          </p:nvPr>
        </p:nvSpPr>
        <p:spPr/>
        <p:txBody>
          <a:bodyPr/>
          <a:lstStyle/>
          <a:p>
            <a:fld id="{D6D1AB6F-C627-453A-88B8-F7C73B7A2A15}"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732E3278-9978-45BC-83DB-B0A284258C6A}" type="datetime1">
              <a:rPr lang="en-US" smtClean="0"/>
              <a:pPr/>
              <a:t>8/31/2012</a:t>
            </a:fld>
            <a:endParaRPr lang="en-US"/>
          </a:p>
        </p:txBody>
      </p:sp>
      <p:sp>
        <p:nvSpPr>
          <p:cNvPr id="17" name="Fußzeilenplatzhalter 16"/>
          <p:cNvSpPr>
            <a:spLocks noGrp="1"/>
          </p:cNvSpPr>
          <p:nvPr>
            <p:ph type="ftr" sz="quarter" idx="11"/>
          </p:nvPr>
        </p:nvSpPr>
        <p:spPr/>
        <p:txBody>
          <a:bodyPr/>
          <a:lstStyle/>
          <a:p>
            <a:endParaRPr lang="en-US"/>
          </a:p>
        </p:txBody>
      </p:sp>
      <p:sp>
        <p:nvSpPr>
          <p:cNvPr id="29" name="Foliennummernplatzhalter 28"/>
          <p:cNvSpPr>
            <a:spLocks noGrp="1"/>
          </p:cNvSpPr>
          <p:nvPr>
            <p:ph type="sldNum" sz="quarter" idx="12"/>
          </p:nvPr>
        </p:nvSpPr>
        <p:spPr/>
        <p:txBody>
          <a:bodyPr/>
          <a:lstStyle/>
          <a:p>
            <a:fld id="{5CF7E98F-A3D2-41D4-AE89-DB59C1A2B580}" type="slidenum">
              <a:rPr lang="en-US" smtClean="0"/>
              <a:pPr/>
              <a:t>‹Nr.›</a:t>
            </a:fld>
            <a:endParaRPr lang="en-US"/>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26E65315-54B6-4823-A6D4-D357C5AEBE71}" type="datetime1">
              <a:rPr lang="en-US" smtClean="0"/>
              <a:pPr/>
              <a:t>8/31/2012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85277923-DE6A-4B45-B408-A54B38F668A2}"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80344BC4-F7D5-4309-A343-2C27A4656675}" type="datetime1">
              <a:rPr lang="en-US" smtClean="0"/>
              <a:pPr/>
              <a:t>8/31/2012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024EADAF-FD82-472A-87A2-8E51198B727A}"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0D518624-3D17-4F49-95DD-C5303BF59986}" type="datetime1">
              <a:rPr lang="en-US" smtClean="0"/>
              <a:pPr/>
              <a:t>8/31/2012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F3FDAC4D-8A1B-4393-B3B9-32FFC2ACBABF}"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E4F36F57-5102-4174-A46E-C9C436D6FE1F}" type="datetime1">
              <a:rPr lang="en-US" smtClean="0"/>
              <a:pPr/>
              <a:t>8/31/2012</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a:xfrm>
            <a:off x="7924800" y="6416675"/>
            <a:ext cx="762000" cy="365125"/>
          </a:xfrm>
        </p:spPr>
        <p:txBody>
          <a:bodyPr/>
          <a:lstStyle/>
          <a:p>
            <a:fld id="{C1A653EB-6B5B-4CB3-A3DA-941FB58E9103}" type="slidenum">
              <a:rPr lang="en-US" smtClean="0"/>
              <a:pPr/>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BECDB192-ABA1-4A25-81FB-DCC996F5469C}" type="datetime1">
              <a:rPr lang="en-US" smtClean="0"/>
              <a:pPr/>
              <a:t>8/31/2012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B4797020-4F81-4E1B-8A2C-1331CAB2AD1C}"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C89D6048-2A10-47A2-BA03-0825206D8055}" type="datetime1">
              <a:rPr lang="en-US" smtClean="0"/>
              <a:pPr/>
              <a:t>8/31/2012</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2F316791-F5A0-4284-9E91-6E4932BD037F}"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A6AF17D9-C498-4FE4-9D6A-0BC09F549A29}" type="datetime1">
              <a:rPr lang="en-US" smtClean="0"/>
              <a:pPr/>
              <a:t>8/31/2012</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710FC938-F710-47F0-8FC8-861732B3A448}"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1E29107-D4C3-47F8-A31E-616A9CE91276}" type="datetime1">
              <a:rPr lang="en-US" smtClean="0"/>
              <a:pPr/>
              <a:t>8/31/2012</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963D5A92-1481-4FAB-B0C5-B1159E06D1EC}"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AFD43201-08BF-4BF7-9C57-74B752E54E60}" type="datetime1">
              <a:rPr lang="en-US" smtClean="0"/>
              <a:pPr/>
              <a:t>8/31/2012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601CB42A-5E98-4F9A-87A1-DA33DF97A8EC}"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6F08B864-F74F-4092-A38E-64AC268FFE26}" type="datetime1">
              <a:rPr lang="en-US" smtClean="0"/>
              <a:pPr/>
              <a:t>8/31/2012</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DE8DCDB8-5D78-4A48-8C76-1B9AA9281902}"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96167D-EFE4-470F-B584-2D7BEB6BBDC1}" type="datetime1">
              <a:rPr lang="en-US" smtClean="0"/>
              <a:pPr/>
              <a:t>8/31/2012</a:t>
            </a:fld>
            <a:endParaRPr lang="en-US"/>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874B07D-0271-4D22-9A21-EE7125CE1838}" type="slidenum">
              <a:rPr lang="en-US" smtClean="0"/>
              <a:pPr/>
              <a:t>‹Nr.›</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1.jpeg"/><Relationship Id="rId2" Type="http://schemas.openxmlformats.org/officeDocument/2006/relationships/notesSlide" Target="../notesSlides/notesSlide3.xml"/><Relationship Id="rId16" Type="http://schemas.openxmlformats.org/officeDocument/2006/relationships/image" Target="../media/image70.jpeg"/><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13.xml.rels><?xml version="1.0" encoding="UTF-8" standalone="yes"?>
<Relationships xmlns="http://schemas.openxmlformats.org/package/2006/relationships"><Relationship Id="rId8" Type="http://schemas.openxmlformats.org/officeDocument/2006/relationships/image" Target="../media/image77.jpeg"/><Relationship Id="rId13" Type="http://schemas.openxmlformats.org/officeDocument/2006/relationships/package" Target="../embeddings/Microsoft_Office_Word-Dokument1.docx"/><Relationship Id="rId18" Type="http://schemas.openxmlformats.org/officeDocument/2006/relationships/image" Target="../media/image86.jpeg"/><Relationship Id="rId3" Type="http://schemas.openxmlformats.org/officeDocument/2006/relationships/notesSlide" Target="../notesSlides/notesSlide4.xml"/><Relationship Id="rId21" Type="http://schemas.openxmlformats.org/officeDocument/2006/relationships/image" Target="../media/image89.jpeg"/><Relationship Id="rId7" Type="http://schemas.openxmlformats.org/officeDocument/2006/relationships/image" Target="../media/image76.jpeg"/><Relationship Id="rId12" Type="http://schemas.openxmlformats.org/officeDocument/2006/relationships/image" Target="../media/image81.gif"/><Relationship Id="rId17" Type="http://schemas.openxmlformats.org/officeDocument/2006/relationships/image" Target="../media/image85.jpeg"/><Relationship Id="rId2" Type="http://schemas.openxmlformats.org/officeDocument/2006/relationships/slideLayout" Target="../slideLayouts/slideLayout2.xml"/><Relationship Id="rId16" Type="http://schemas.openxmlformats.org/officeDocument/2006/relationships/image" Target="../media/image84.jpeg"/><Relationship Id="rId20" Type="http://schemas.openxmlformats.org/officeDocument/2006/relationships/image" Target="../media/image88.jpeg"/><Relationship Id="rId1" Type="http://schemas.openxmlformats.org/officeDocument/2006/relationships/vmlDrawing" Target="../drawings/vmlDrawing1.vml"/><Relationship Id="rId6" Type="http://schemas.openxmlformats.org/officeDocument/2006/relationships/image" Target="../media/image75.jpeg"/><Relationship Id="rId11" Type="http://schemas.openxmlformats.org/officeDocument/2006/relationships/image" Target="../media/image80.jpeg"/><Relationship Id="rId5" Type="http://schemas.openxmlformats.org/officeDocument/2006/relationships/image" Target="../media/image74.jpeg"/><Relationship Id="rId15" Type="http://schemas.openxmlformats.org/officeDocument/2006/relationships/image" Target="../media/image83.jpeg"/><Relationship Id="rId23" Type="http://schemas.openxmlformats.org/officeDocument/2006/relationships/image" Target="../media/image91.jpeg"/><Relationship Id="rId10" Type="http://schemas.openxmlformats.org/officeDocument/2006/relationships/image" Target="../media/image79.jpeg"/><Relationship Id="rId19" Type="http://schemas.openxmlformats.org/officeDocument/2006/relationships/image" Target="../media/image87.jpeg"/><Relationship Id="rId4" Type="http://schemas.openxmlformats.org/officeDocument/2006/relationships/image" Target="../media/image73.jpeg"/><Relationship Id="rId9" Type="http://schemas.openxmlformats.org/officeDocument/2006/relationships/image" Target="../media/image78.jpeg"/><Relationship Id="rId14" Type="http://schemas.openxmlformats.org/officeDocument/2006/relationships/image" Target="../media/image82.jpeg"/><Relationship Id="rId22" Type="http://schemas.openxmlformats.org/officeDocument/2006/relationships/image" Target="../media/image90.jpeg"/></Relationships>
</file>

<file path=ppt/slides/_rels/slide14.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7.jpeg"/><Relationship Id="rId2" Type="http://schemas.openxmlformats.org/officeDocument/2006/relationships/image" Target="../media/image92.jpeg"/><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ch/" TargetMode="External"/><Relationship Id="rId2" Type="http://schemas.openxmlformats.org/officeDocument/2006/relationships/hyperlink" Target="http://www.zvab.com/angebote/angebote.html" TargetMode="External"/><Relationship Id="rId1" Type="http://schemas.openxmlformats.org/officeDocument/2006/relationships/slideLayout" Target="../slideLayouts/slideLayout2.xml"/><Relationship Id="rId5" Type="http://schemas.openxmlformats.org/officeDocument/2006/relationships/image" Target="../media/image99.jpeg"/><Relationship Id="rId4" Type="http://schemas.openxmlformats.org/officeDocument/2006/relationships/image" Target="../media/image98.jpeg"/></Relationships>
</file>

<file path=ppt/slides/_rels/slide16.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my.ebay.ch/ws/eBayISAPI.dll?MyEbayBeta&amp;MyEbay=&amp;gbh=1&amp;guest=1" TargetMode="Externa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17.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hyperlink" Target="https://www.ricardo.ch/mypages/Summary.asp?loginsuccess" TargetMode="Externa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8.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hyperlink" Target="http://www.youtube.com/watch?v=f4Vlwfva5s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hyperlink" Target="http://de.wikipedia.org/wiki/Marc_Chagal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18" Type="http://schemas.openxmlformats.org/officeDocument/2006/relationships/image" Target="../media/image21.jpeg"/><Relationship Id="rId26" Type="http://schemas.openxmlformats.org/officeDocument/2006/relationships/image" Target="../media/image29.jpeg"/><Relationship Id="rId3" Type="http://schemas.openxmlformats.org/officeDocument/2006/relationships/image" Target="../media/image6.jpeg"/><Relationship Id="rId21" Type="http://schemas.openxmlformats.org/officeDocument/2006/relationships/image" Target="../media/image24.jpeg"/><Relationship Id="rId34" Type="http://schemas.openxmlformats.org/officeDocument/2006/relationships/image" Target="../media/image3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2" Type="http://schemas.openxmlformats.org/officeDocument/2006/relationships/notesSlide" Target="../notesSlides/notesSlide1.xml"/><Relationship Id="rId16" Type="http://schemas.openxmlformats.org/officeDocument/2006/relationships/image" Target="../media/image19.jpeg"/><Relationship Id="rId20" Type="http://schemas.openxmlformats.org/officeDocument/2006/relationships/image" Target="../media/image23.jpeg"/><Relationship Id="rId29"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jpeg"/><Relationship Id="rId32" Type="http://schemas.openxmlformats.org/officeDocument/2006/relationships/image" Target="../media/image35.jpeg"/><Relationship Id="rId37" Type="http://schemas.openxmlformats.org/officeDocument/2006/relationships/image" Target="../media/image40.jpeg"/><Relationship Id="rId5" Type="http://schemas.openxmlformats.org/officeDocument/2006/relationships/image" Target="../media/image8.jpe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7.jpe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jpeg"/><Relationship Id="rId35" Type="http://schemas.openxmlformats.org/officeDocument/2006/relationships/image" Target="../media/image38.jpeg"/></Relationships>
</file>

<file path=ppt/slides/_rels/slide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Ein Haus voll Karl May</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2051720" y="3068960"/>
            <a:ext cx="5976664" cy="3052976"/>
          </a:xfrm>
          <a:effectLst>
            <a:innerShdw blurRad="63500" dist="50800" dir="10800000">
              <a:prstClr val="black">
                <a:alpha val="50000"/>
              </a:prstClr>
            </a:innerShdw>
          </a:effectLst>
        </p:spPr>
        <p:txBody>
          <a:bodyPr>
            <a:normAutofit lnSpcReduction="10000"/>
          </a:bodyPr>
          <a:lstStyle/>
          <a:p>
            <a:pPr>
              <a:buNone/>
            </a:pPr>
            <a:endParaRPr lang="de-DE" b="1" dirty="0" smtClean="0"/>
          </a:p>
          <a:p>
            <a:pPr>
              <a:buSzPct val="100000"/>
              <a:buFont typeface="Arial" pitchFamily="34" charset="0"/>
              <a:buChar char="•"/>
            </a:pPr>
            <a:r>
              <a:rPr lang="de-DE" b="1" dirty="0" smtClean="0"/>
              <a:t>Wer sammelt?</a:t>
            </a:r>
          </a:p>
          <a:p>
            <a:pPr>
              <a:buSzPct val="100000"/>
              <a:buFont typeface="Arial" pitchFamily="34" charset="0"/>
              <a:buChar char="•"/>
            </a:pPr>
            <a:r>
              <a:rPr lang="de-DE" b="1" dirty="0" smtClean="0"/>
              <a:t>Was kann gesammelt werden? </a:t>
            </a:r>
          </a:p>
          <a:p>
            <a:pPr>
              <a:buSzPct val="100000"/>
              <a:buFont typeface="Arial" pitchFamily="34" charset="0"/>
              <a:buChar char="•"/>
            </a:pPr>
            <a:r>
              <a:rPr lang="de-DE" b="1" dirty="0" smtClean="0"/>
              <a:t>Wo sammelt man?</a:t>
            </a:r>
          </a:p>
          <a:p>
            <a:pPr>
              <a:buSzPct val="100000"/>
              <a:buFont typeface="Arial" pitchFamily="34" charset="0"/>
              <a:buChar char="•"/>
            </a:pPr>
            <a:r>
              <a:rPr lang="de-DE" b="1" dirty="0" smtClean="0"/>
              <a:t>Wie sammelt und ordnet man?</a:t>
            </a:r>
          </a:p>
          <a:p>
            <a:pPr>
              <a:buSzPct val="100000"/>
              <a:buFont typeface="Arial" pitchFamily="34" charset="0"/>
              <a:buChar char="•"/>
            </a:pPr>
            <a:r>
              <a:rPr lang="de-DE" b="1" dirty="0" smtClean="0"/>
              <a:t>Warum sammelt man?</a:t>
            </a:r>
            <a:endParaRPr lang="de-CH" b="1" dirty="0"/>
          </a:p>
        </p:txBody>
      </p:sp>
      <p:sp>
        <p:nvSpPr>
          <p:cNvPr id="5" name="Foliennummernplatzhalter 4"/>
          <p:cNvSpPr>
            <a:spLocks noGrp="1"/>
          </p:cNvSpPr>
          <p:nvPr>
            <p:ph type="sldNum" sz="quarter" idx="12"/>
          </p:nvPr>
        </p:nvSpPr>
        <p:spPr/>
        <p:txBody>
          <a:bodyPr/>
          <a:lstStyle/>
          <a:p>
            <a:fld id="{E6B487C8-80E0-4317-A3CD-4BC78025854B}" type="slidenum">
              <a:rPr lang="en-US" smtClean="0"/>
              <a:pPr/>
              <a:t>1</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Titel 8"/>
          <p:cNvSpPr txBox="1">
            <a:spLocks/>
          </p:cNvSpPr>
          <p:nvPr/>
        </p:nvSpPr>
        <p:spPr>
          <a:xfrm>
            <a:off x="1259632" y="1700808"/>
            <a:ext cx="7571184" cy="1143000"/>
          </a:xfrm>
          <a:prstGeom prst="rect">
            <a:avLst/>
          </a:prstGeom>
        </p:spPr>
        <p:txBody>
          <a:bodyPr vert="horz" anchor="ctr">
            <a:normAutofit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600" b="1" i="0" u="none" strike="noStrike" kern="1200" cap="none" spc="0" normalizeH="0" baseline="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rPr>
              <a:t>Referat von</a:t>
            </a:r>
            <a:r>
              <a:rPr kumimoji="0" lang="de-DE" sz="3600" b="1" i="0" u="none" strike="noStrike" kern="1200" cap="none" spc="0" normalizeH="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rPr>
              <a:t> Peter Züllig</a:t>
            </a:r>
          </a:p>
          <a:p>
            <a:pPr marL="0" marR="0" lvl="0" indent="0" algn="ctr" defTabSz="914400" rtl="0" eaLnBrk="1" fontAlgn="auto" latinLnBrk="0" hangingPunct="1">
              <a:lnSpc>
                <a:spcPct val="100000"/>
              </a:lnSpc>
              <a:spcBef>
                <a:spcPct val="0"/>
              </a:spcBef>
              <a:spcAft>
                <a:spcPts val="0"/>
              </a:spcAft>
              <a:buClrTx/>
              <a:buSzTx/>
              <a:buFontTx/>
              <a:buNone/>
              <a:tabLst/>
              <a:defRPr/>
            </a:pPr>
            <a:r>
              <a:rPr lang="de-DE" sz="3600" b="1" baseline="0"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Thema:</a:t>
            </a:r>
            <a:r>
              <a:rPr lang="de-DE" sz="36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 Das Sammeln</a:t>
            </a:r>
            <a:endParaRPr kumimoji="0" lang="de-CH" sz="3600" b="1" i="0" u="none" strike="noStrike" kern="1200" cap="none" spc="0" normalizeH="0" baseline="0" noProof="0" dirty="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Nützlichkeit</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10</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7" name="Inhaltsplatzhalter 9"/>
          <p:cNvSpPr txBox="1">
            <a:spLocks/>
          </p:cNvSpPr>
          <p:nvPr/>
        </p:nvSpPr>
        <p:spPr>
          <a:xfrm>
            <a:off x="1440160" y="1548977"/>
            <a:ext cx="7812360" cy="5328592"/>
          </a:xfrm>
          <a:prstGeom prst="rect">
            <a:avLst/>
          </a:prstGeom>
          <a:effectLst>
            <a:innerShdw blurRad="63500" dist="50800" dir="10800000">
              <a:prstClr val="black">
                <a:alpha val="50000"/>
              </a:prstClr>
            </a:innerShdw>
          </a:effectLst>
        </p:spPr>
        <p:txBody>
          <a:bodyPr vert="horz">
            <a:noAutofit/>
          </a:bodyPr>
          <a:lstStyle/>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Präsentation</a:t>
            </a:r>
            <a:br>
              <a:rPr lang="de-DE" sz="3000" b="1" dirty="0" smtClean="0">
                <a:latin typeface="+mn-lt"/>
              </a:rPr>
            </a:br>
            <a:r>
              <a:rPr lang="de-DE" sz="3000" b="1" dirty="0" smtClean="0">
                <a:latin typeface="+mn-lt"/>
              </a:rPr>
              <a:t>Ordnung</a:t>
            </a:r>
            <a:br>
              <a:rPr lang="de-DE" sz="3000" b="1" dirty="0" smtClean="0">
                <a:latin typeface="+mn-lt"/>
              </a:rPr>
            </a:br>
            <a:r>
              <a:rPr lang="de-DE" sz="3000" b="1" dirty="0" smtClean="0">
                <a:latin typeface="+mn-lt"/>
              </a:rPr>
              <a:t>Schmuck</a:t>
            </a:r>
          </a:p>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noProof="0" dirty="0" smtClean="0">
                <a:latin typeface="+mn-lt"/>
              </a:rPr>
              <a:t>Wissen</a:t>
            </a:r>
            <a:br>
              <a:rPr lang="de-DE" sz="3000" b="1" noProof="0" dirty="0" smtClean="0">
                <a:latin typeface="+mn-lt"/>
              </a:rPr>
            </a:br>
            <a:r>
              <a:rPr lang="de-DE" sz="3000" b="1" noProof="0" dirty="0" smtClean="0">
                <a:latin typeface="+mn-lt"/>
              </a:rPr>
              <a:t>Fachbereich</a:t>
            </a:r>
            <a:br>
              <a:rPr lang="de-DE" sz="3000" b="1" noProof="0" dirty="0" smtClean="0">
                <a:latin typeface="+mn-lt"/>
              </a:rPr>
            </a:br>
            <a:r>
              <a:rPr lang="de-DE" sz="3000" b="1" noProof="0" dirty="0" smtClean="0">
                <a:latin typeface="+mn-lt"/>
              </a:rPr>
              <a:t>Spezialist</a:t>
            </a:r>
            <a:endParaRPr kumimoji="0" lang="de-DE" sz="3000" b="1" i="0" u="none" strike="noStrike" kern="1200" cap="none" spc="0" normalizeH="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Erfahrung</a:t>
            </a:r>
            <a:br>
              <a:rPr lang="de-DE" sz="3000" b="1" dirty="0" smtClean="0">
                <a:latin typeface="+mn-lt"/>
              </a:rPr>
            </a:br>
            <a:r>
              <a:rPr lang="de-DE" sz="3000" b="1" dirty="0" smtClean="0">
                <a:latin typeface="+mn-lt"/>
              </a:rPr>
              <a:t>Beziehungskreis</a:t>
            </a:r>
            <a:br>
              <a:rPr lang="de-DE" sz="3000" b="1" dirty="0" smtClean="0">
                <a:latin typeface="+mn-lt"/>
              </a:rPr>
            </a:br>
            <a:r>
              <a:rPr lang="de-DE" sz="3000" b="1" dirty="0" smtClean="0">
                <a:latin typeface="+mn-lt"/>
              </a:rPr>
              <a:t>Aufgaben</a:t>
            </a:r>
          </a:p>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
            </a:r>
            <a:br>
              <a:rPr lang="de-DE" sz="3000" b="1" dirty="0" smtClean="0">
                <a:latin typeface="+mn-lt"/>
              </a:rPr>
            </a:br>
            <a:endParaRPr kumimoji="0" lang="de-DE" sz="3000" b="1" i="0" u="none" strike="noStrike" kern="1200" cap="none" spc="0" normalizeH="0" noProof="0" dirty="0" smtClean="0">
              <a:ln>
                <a:noFill/>
              </a:ln>
              <a:solidFill>
                <a:schemeClr val="tx1"/>
              </a:solidFill>
              <a:effectLst/>
              <a:uLnTx/>
              <a:uFillTx/>
              <a:latin typeface="+mn-lt"/>
              <a:ea typeface="+mn-ea"/>
              <a:cs typeface="+mn-cs"/>
            </a:endParaRPr>
          </a:p>
        </p:txBody>
      </p:sp>
      <p:pic>
        <p:nvPicPr>
          <p:cNvPr id="10" name="Grafik 9" descr="Vitrine Züllig Total.jpg"/>
          <p:cNvPicPr>
            <a:picLocks noChangeAspect="1"/>
          </p:cNvPicPr>
          <p:nvPr/>
        </p:nvPicPr>
        <p:blipFill>
          <a:blip r:embed="rId2" cstate="print"/>
          <a:stretch>
            <a:fillRect/>
          </a:stretch>
        </p:blipFill>
        <p:spPr>
          <a:xfrm>
            <a:off x="5652120" y="1484784"/>
            <a:ext cx="2193164" cy="1545580"/>
          </a:xfrm>
          <a:prstGeom prst="rect">
            <a:avLst/>
          </a:prstGeom>
        </p:spPr>
      </p:pic>
      <p:pic>
        <p:nvPicPr>
          <p:cNvPr id="14" name="Grafik 13" descr="IMG_1774.jpg"/>
          <p:cNvPicPr>
            <a:picLocks noChangeAspect="1"/>
          </p:cNvPicPr>
          <p:nvPr/>
        </p:nvPicPr>
        <p:blipFill>
          <a:blip r:embed="rId3" cstate="print"/>
          <a:stretch>
            <a:fillRect/>
          </a:stretch>
        </p:blipFill>
        <p:spPr>
          <a:xfrm>
            <a:off x="5652120" y="3140968"/>
            <a:ext cx="2201664" cy="1651248"/>
          </a:xfrm>
          <a:prstGeom prst="rect">
            <a:avLst/>
          </a:prstGeom>
        </p:spPr>
      </p:pic>
      <p:pic>
        <p:nvPicPr>
          <p:cNvPr id="16" name="Grafik 15" descr="DSC_0009.jpg"/>
          <p:cNvPicPr>
            <a:picLocks noChangeAspect="1"/>
          </p:cNvPicPr>
          <p:nvPr/>
        </p:nvPicPr>
        <p:blipFill>
          <a:blip r:embed="rId4" cstate="print"/>
          <a:stretch>
            <a:fillRect/>
          </a:stretch>
        </p:blipFill>
        <p:spPr>
          <a:xfrm>
            <a:off x="5652121" y="4941168"/>
            <a:ext cx="2232248" cy="1559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20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500" dirty="0" smtClean="0">
                <a:solidFill>
                  <a:schemeClr val="accent2">
                    <a:lumMod val="60000"/>
                    <a:lumOff val="40000"/>
                  </a:schemeClr>
                </a:solidFill>
              </a:rPr>
              <a:t>Initialzündung</a:t>
            </a:r>
            <a:endParaRPr lang="de-CH" sz="55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11</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7" name="Inhaltsplatzhalter 9"/>
          <p:cNvSpPr txBox="1">
            <a:spLocks/>
          </p:cNvSpPr>
          <p:nvPr/>
        </p:nvSpPr>
        <p:spPr>
          <a:xfrm>
            <a:off x="4716016" y="1529408"/>
            <a:ext cx="4427984" cy="5328592"/>
          </a:xfrm>
          <a:prstGeom prst="rect">
            <a:avLst/>
          </a:prstGeom>
          <a:effectLst>
            <a:innerShdw blurRad="63500" dist="50800" dir="10800000">
              <a:prstClr val="black">
                <a:alpha val="50000"/>
              </a:prstClr>
            </a:innerShdw>
          </a:effectLst>
        </p:spPr>
        <p:txBody>
          <a:bodyPr vert="horz">
            <a:noAutofit/>
          </a:bodyPr>
          <a:lstStyle/>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Zufall, Geschenke, Erbschaft etc.</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Interesse geweckt</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Weitere </a:t>
            </a:r>
            <a:br>
              <a:rPr lang="de-DE" sz="3200" b="1" dirty="0" smtClean="0">
                <a:latin typeface="+mn-lt"/>
              </a:rPr>
            </a:br>
            <a:r>
              <a:rPr lang="de-DE" sz="3200" b="1" dirty="0" smtClean="0">
                <a:latin typeface="+mn-lt"/>
              </a:rPr>
              <a:t>Sammlungen</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Der Sammler bleibt der 1. Sammlung  treu     </a:t>
            </a:r>
            <a:endParaRPr kumimoji="0" lang="de-DE" sz="3000" b="1" i="0" u="none" strike="noStrike" kern="1200" cap="none" spc="0" normalizeH="0" noProof="0" dirty="0" smtClean="0">
              <a:ln>
                <a:noFill/>
              </a:ln>
              <a:solidFill>
                <a:schemeClr val="tx1"/>
              </a:solidFill>
              <a:effectLst/>
              <a:uLnTx/>
              <a:uFillTx/>
              <a:latin typeface="+mn-lt"/>
              <a:ea typeface="+mn-ea"/>
              <a:cs typeface="+mn-cs"/>
            </a:endParaRPr>
          </a:p>
        </p:txBody>
      </p:sp>
      <p:pic>
        <p:nvPicPr>
          <p:cNvPr id="11" name="Grafik 10" descr="TAU 036 - Der Schatz im Silbersee.jpg"/>
          <p:cNvPicPr>
            <a:picLocks noChangeAspect="1"/>
          </p:cNvPicPr>
          <p:nvPr/>
        </p:nvPicPr>
        <p:blipFill>
          <a:blip r:embed="rId3" cstate="print"/>
          <a:stretch>
            <a:fillRect/>
          </a:stretch>
        </p:blipFill>
        <p:spPr>
          <a:xfrm>
            <a:off x="1403648" y="1628800"/>
            <a:ext cx="3025891" cy="4581128"/>
          </a:xfrm>
          <a:prstGeom prst="rect">
            <a:avLst/>
          </a:prstGeom>
        </p:spPr>
      </p:pic>
      <p:pic>
        <p:nvPicPr>
          <p:cNvPr id="18" name="Grafik 17" descr="Interesse.jpg"/>
          <p:cNvPicPr>
            <a:picLocks noChangeAspect="1"/>
          </p:cNvPicPr>
          <p:nvPr/>
        </p:nvPicPr>
        <p:blipFill>
          <a:blip r:embed="rId4" cstate="print"/>
          <a:stretch>
            <a:fillRect/>
          </a:stretch>
        </p:blipFill>
        <p:spPr>
          <a:xfrm>
            <a:off x="1331640" y="1628800"/>
            <a:ext cx="3240360" cy="4752528"/>
          </a:xfrm>
          <a:prstGeom prst="rect">
            <a:avLst/>
          </a:prstGeom>
        </p:spPr>
      </p:pic>
      <p:pic>
        <p:nvPicPr>
          <p:cNvPr id="20" name="Grafik 19" descr="Krippe 036.jpg"/>
          <p:cNvPicPr>
            <a:picLocks noChangeAspect="1"/>
          </p:cNvPicPr>
          <p:nvPr/>
        </p:nvPicPr>
        <p:blipFill>
          <a:blip r:embed="rId5" cstate="print"/>
          <a:stretch>
            <a:fillRect/>
          </a:stretch>
        </p:blipFill>
        <p:spPr>
          <a:xfrm>
            <a:off x="1331639" y="1628800"/>
            <a:ext cx="3288159" cy="4752528"/>
          </a:xfrm>
          <a:prstGeom prst="rect">
            <a:avLst/>
          </a:prstGeom>
        </p:spPr>
      </p:pic>
      <p:pic>
        <p:nvPicPr>
          <p:cNvPr id="21" name="Grafik 20" descr="Erste Sammlung 2.jpg"/>
          <p:cNvPicPr>
            <a:picLocks noChangeAspect="1"/>
          </p:cNvPicPr>
          <p:nvPr/>
        </p:nvPicPr>
        <p:blipFill>
          <a:blip r:embed="rId6" cstate="print"/>
          <a:stretch>
            <a:fillRect/>
          </a:stretch>
        </p:blipFill>
        <p:spPr>
          <a:xfrm>
            <a:off x="1331640" y="1628800"/>
            <a:ext cx="3456384" cy="48245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20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20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xEl>
                                              <p:pRg st="3" end="3"/>
                                            </p:txEl>
                                          </p:spTgt>
                                        </p:tgtEl>
                                        <p:attrNameLst>
                                          <p:attrName>style.visibility</p:attrName>
                                        </p:attrNameLst>
                                      </p:cBhvr>
                                      <p:to>
                                        <p:strVal val="visible"/>
                                      </p:to>
                                    </p:set>
                                    <p:animEffect transition="in" filter="fade">
                                      <p:cBhvr>
                                        <p:cTn id="34"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Was wird gesammelt?</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12</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7" name="Inhaltsplatzhalter 9"/>
          <p:cNvSpPr txBox="1">
            <a:spLocks/>
          </p:cNvSpPr>
          <p:nvPr/>
        </p:nvSpPr>
        <p:spPr>
          <a:xfrm>
            <a:off x="4680520" y="1412776"/>
            <a:ext cx="4427984" cy="5328592"/>
          </a:xfrm>
          <a:prstGeom prst="rect">
            <a:avLst/>
          </a:prstGeom>
          <a:effectLst>
            <a:innerShdw blurRad="63500" dist="50800" dir="10800000">
              <a:prstClr val="black">
                <a:alpha val="50000"/>
              </a:prstClr>
            </a:innerShdw>
          </a:effectLst>
        </p:spPr>
        <p:txBody>
          <a:bodyPr vert="horz">
            <a:noAutofit/>
          </a:bodyPr>
          <a:lstStyle/>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Grundsätzlich wird </a:t>
            </a:r>
            <a:br>
              <a:rPr lang="de-DE" sz="3200" b="1" dirty="0" smtClean="0">
                <a:latin typeface="+mn-lt"/>
              </a:rPr>
            </a:br>
            <a:r>
              <a:rPr lang="de-DE" sz="3200" b="1" dirty="0" smtClean="0">
                <a:latin typeface="+mn-lt"/>
              </a:rPr>
              <a:t>alles gesammelt</a:t>
            </a:r>
          </a:p>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Sammeln - nicht Anhäufen</a:t>
            </a:r>
          </a:p>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Wichtiges -</a:t>
            </a:r>
            <a:br>
              <a:rPr lang="de-DE" sz="3200" b="1" dirty="0" smtClean="0">
                <a:latin typeface="+mn-lt"/>
              </a:rPr>
            </a:br>
            <a:r>
              <a:rPr lang="de-DE" sz="3200" b="1" dirty="0" smtClean="0">
                <a:latin typeface="+mn-lt"/>
              </a:rPr>
              <a:t>Unwichtiges</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Ordnung – </a:t>
            </a:r>
            <a:br>
              <a:rPr lang="de-DE" sz="3200" b="1" dirty="0" smtClean="0">
                <a:latin typeface="+mn-lt"/>
              </a:rPr>
            </a:br>
            <a:r>
              <a:rPr lang="de-DE" sz="3200" b="1" dirty="0" smtClean="0">
                <a:latin typeface="+mn-lt"/>
              </a:rPr>
              <a:t>Erinnerungsstücke</a:t>
            </a:r>
            <a:endParaRPr kumimoji="0" lang="de-DE" sz="3000" b="1" i="0" u="none" strike="noStrike" kern="1200" cap="none" spc="0" normalizeH="0" noProof="0" dirty="0" smtClean="0">
              <a:ln>
                <a:noFill/>
              </a:ln>
              <a:solidFill>
                <a:schemeClr val="tx1"/>
              </a:solidFill>
              <a:effectLst/>
              <a:uLnTx/>
              <a:uFillTx/>
              <a:latin typeface="+mn-lt"/>
              <a:ea typeface="+mn-ea"/>
              <a:cs typeface="+mn-cs"/>
            </a:endParaRPr>
          </a:p>
        </p:txBody>
      </p:sp>
      <p:pic>
        <p:nvPicPr>
          <p:cNvPr id="14" name="Grafik 13" descr="Dresden_Flohmarkt_Elbwiese.jpg"/>
          <p:cNvPicPr>
            <a:picLocks noChangeAspect="1"/>
          </p:cNvPicPr>
          <p:nvPr/>
        </p:nvPicPr>
        <p:blipFill>
          <a:blip r:embed="rId3" cstate="print"/>
          <a:stretch>
            <a:fillRect/>
          </a:stretch>
        </p:blipFill>
        <p:spPr>
          <a:xfrm>
            <a:off x="1259633" y="1556792"/>
            <a:ext cx="3456384" cy="4968552"/>
          </a:xfrm>
          <a:prstGeom prst="rect">
            <a:avLst/>
          </a:prstGeom>
        </p:spPr>
      </p:pic>
      <p:pic>
        <p:nvPicPr>
          <p:cNvPr id="15" name="Grafik 14" descr="EA 003 - Von Bagdad nach Stambul 2 (Deckelbild).jpg"/>
          <p:cNvPicPr>
            <a:picLocks noChangeAspect="1"/>
          </p:cNvPicPr>
          <p:nvPr/>
        </p:nvPicPr>
        <p:blipFill>
          <a:blip r:embed="rId4" cstate="print"/>
          <a:stretch>
            <a:fillRect/>
          </a:stretch>
        </p:blipFill>
        <p:spPr>
          <a:xfrm>
            <a:off x="1115616" y="1556792"/>
            <a:ext cx="1296144" cy="1800201"/>
          </a:xfrm>
          <a:prstGeom prst="rect">
            <a:avLst/>
          </a:prstGeom>
        </p:spPr>
      </p:pic>
      <p:pic>
        <p:nvPicPr>
          <p:cNvPr id="19" name="Grafik 18" descr="BE 13 - Satan und Ischariot Band 1.jpg"/>
          <p:cNvPicPr>
            <a:picLocks noChangeAspect="1"/>
          </p:cNvPicPr>
          <p:nvPr/>
        </p:nvPicPr>
        <p:blipFill>
          <a:blip r:embed="rId5" cstate="print"/>
          <a:stretch>
            <a:fillRect/>
          </a:stretch>
        </p:blipFill>
        <p:spPr>
          <a:xfrm>
            <a:off x="3635896" y="1556792"/>
            <a:ext cx="1115743" cy="1800200"/>
          </a:xfrm>
          <a:prstGeom prst="rect">
            <a:avLst/>
          </a:prstGeom>
        </p:spPr>
      </p:pic>
      <p:pic>
        <p:nvPicPr>
          <p:cNvPr id="22" name="Grafik 21" descr="CD 02 - Winnetou auf Sächsisch.jpg"/>
          <p:cNvPicPr>
            <a:picLocks noChangeAspect="1"/>
          </p:cNvPicPr>
          <p:nvPr/>
        </p:nvPicPr>
        <p:blipFill>
          <a:blip r:embed="rId6" cstate="print"/>
          <a:stretch>
            <a:fillRect/>
          </a:stretch>
        </p:blipFill>
        <p:spPr>
          <a:xfrm>
            <a:off x="1115616" y="3356992"/>
            <a:ext cx="1872208" cy="1540658"/>
          </a:xfrm>
          <a:prstGeom prst="rect">
            <a:avLst/>
          </a:prstGeom>
        </p:spPr>
      </p:pic>
      <p:pic>
        <p:nvPicPr>
          <p:cNvPr id="23" name="Grafik 22" descr="CD 01 - Scharlihs Welt.jpg"/>
          <p:cNvPicPr>
            <a:picLocks noChangeAspect="1"/>
          </p:cNvPicPr>
          <p:nvPr/>
        </p:nvPicPr>
        <p:blipFill>
          <a:blip r:embed="rId7" cstate="print"/>
          <a:stretch>
            <a:fillRect/>
          </a:stretch>
        </p:blipFill>
        <p:spPr>
          <a:xfrm>
            <a:off x="2987824" y="3356992"/>
            <a:ext cx="1800200" cy="1518106"/>
          </a:xfrm>
          <a:prstGeom prst="rect">
            <a:avLst/>
          </a:prstGeom>
        </p:spPr>
      </p:pic>
      <p:pic>
        <p:nvPicPr>
          <p:cNvPr id="24" name="Grafik 23" descr="CO-CO WC 06 - Condor Comics - Abenteuer im Tal der Bären.jpg"/>
          <p:cNvPicPr>
            <a:picLocks noChangeAspect="1"/>
          </p:cNvPicPr>
          <p:nvPr/>
        </p:nvPicPr>
        <p:blipFill>
          <a:blip r:embed="rId8" cstate="print"/>
          <a:stretch>
            <a:fillRect/>
          </a:stretch>
        </p:blipFill>
        <p:spPr>
          <a:xfrm>
            <a:off x="1115616" y="4869160"/>
            <a:ext cx="1152128" cy="1641616"/>
          </a:xfrm>
          <a:prstGeom prst="rect">
            <a:avLst/>
          </a:prstGeom>
        </p:spPr>
      </p:pic>
      <p:pic>
        <p:nvPicPr>
          <p:cNvPr id="25" name="Grafik 24" descr="HE KA 48 - Kara Ben Nemsi und Old Surehand.jpg"/>
          <p:cNvPicPr>
            <a:picLocks noChangeAspect="1"/>
          </p:cNvPicPr>
          <p:nvPr/>
        </p:nvPicPr>
        <p:blipFill>
          <a:blip r:embed="rId9" cstate="print"/>
          <a:srcRect b="1744"/>
          <a:stretch>
            <a:fillRect/>
          </a:stretch>
        </p:blipFill>
        <p:spPr>
          <a:xfrm>
            <a:off x="2267744" y="4869160"/>
            <a:ext cx="1224136" cy="1656184"/>
          </a:xfrm>
          <a:prstGeom prst="rect">
            <a:avLst/>
          </a:prstGeom>
        </p:spPr>
      </p:pic>
      <p:pic>
        <p:nvPicPr>
          <p:cNvPr id="26" name="Grafik 25" descr="CO-UN 07 - von Bagdad nach Strambul.jpg"/>
          <p:cNvPicPr>
            <a:picLocks noChangeAspect="1"/>
          </p:cNvPicPr>
          <p:nvPr/>
        </p:nvPicPr>
        <p:blipFill>
          <a:blip r:embed="rId10" cstate="print"/>
          <a:stretch>
            <a:fillRect/>
          </a:stretch>
        </p:blipFill>
        <p:spPr>
          <a:xfrm>
            <a:off x="3491880" y="4869160"/>
            <a:ext cx="1246974" cy="1656184"/>
          </a:xfrm>
          <a:prstGeom prst="rect">
            <a:avLst/>
          </a:prstGeom>
        </p:spPr>
      </p:pic>
      <p:pic>
        <p:nvPicPr>
          <p:cNvPr id="28" name="Grafik 27" descr="AU-USA 02 - The Treasure of Nugget Mountain (1).jpg"/>
          <p:cNvPicPr>
            <a:picLocks noChangeAspect="1"/>
          </p:cNvPicPr>
          <p:nvPr/>
        </p:nvPicPr>
        <p:blipFill>
          <a:blip r:embed="rId11" cstate="print"/>
          <a:stretch>
            <a:fillRect/>
          </a:stretch>
        </p:blipFill>
        <p:spPr>
          <a:xfrm>
            <a:off x="2411760" y="1556792"/>
            <a:ext cx="1246511" cy="1800201"/>
          </a:xfrm>
          <a:prstGeom prst="rect">
            <a:avLst/>
          </a:prstGeom>
        </p:spPr>
      </p:pic>
      <p:pic>
        <p:nvPicPr>
          <p:cNvPr id="34" name="Grafik 33" descr="Auto 01 - Autograph.jpg"/>
          <p:cNvPicPr>
            <a:picLocks noChangeAspect="1"/>
          </p:cNvPicPr>
          <p:nvPr/>
        </p:nvPicPr>
        <p:blipFill>
          <a:blip r:embed="rId12" cstate="print"/>
          <a:stretch>
            <a:fillRect/>
          </a:stretch>
        </p:blipFill>
        <p:spPr>
          <a:xfrm>
            <a:off x="1187624" y="1628800"/>
            <a:ext cx="3592846" cy="4608512"/>
          </a:xfrm>
          <a:prstGeom prst="rect">
            <a:avLst/>
          </a:prstGeom>
        </p:spPr>
      </p:pic>
      <p:pic>
        <p:nvPicPr>
          <p:cNvPr id="35" name="Grafik 34" descr="ME 02 - Gedenkmedaillen Kopf Karl May.jpg"/>
          <p:cNvPicPr>
            <a:picLocks noChangeAspect="1"/>
          </p:cNvPicPr>
          <p:nvPr/>
        </p:nvPicPr>
        <p:blipFill>
          <a:blip r:embed="rId13" cstate="print"/>
          <a:stretch>
            <a:fillRect/>
          </a:stretch>
        </p:blipFill>
        <p:spPr>
          <a:xfrm>
            <a:off x="1352199" y="1340768"/>
            <a:ext cx="1563617" cy="1584176"/>
          </a:xfrm>
          <a:prstGeom prst="rect">
            <a:avLst/>
          </a:prstGeom>
        </p:spPr>
      </p:pic>
      <p:pic>
        <p:nvPicPr>
          <p:cNvPr id="36" name="Grafik 35" descr="DSCN8833.jpg"/>
          <p:cNvPicPr>
            <a:picLocks noChangeAspect="1"/>
          </p:cNvPicPr>
          <p:nvPr/>
        </p:nvPicPr>
        <p:blipFill>
          <a:blip r:embed="rId14" cstate="print"/>
          <a:srcRect b="2178"/>
          <a:stretch>
            <a:fillRect/>
          </a:stretch>
        </p:blipFill>
        <p:spPr>
          <a:xfrm>
            <a:off x="2915816" y="1340768"/>
            <a:ext cx="1728192" cy="1584176"/>
          </a:xfrm>
          <a:prstGeom prst="rect">
            <a:avLst/>
          </a:prstGeom>
        </p:spPr>
      </p:pic>
      <p:pic>
        <p:nvPicPr>
          <p:cNvPr id="38" name="Grafik 37" descr="AK E 23 - Old Shatterhand am Marterpfahl.jpg"/>
          <p:cNvPicPr>
            <a:picLocks noChangeAspect="1"/>
          </p:cNvPicPr>
          <p:nvPr/>
        </p:nvPicPr>
        <p:blipFill>
          <a:blip r:embed="rId15" cstate="print"/>
          <a:srcRect b="10916"/>
          <a:stretch>
            <a:fillRect/>
          </a:stretch>
        </p:blipFill>
        <p:spPr>
          <a:xfrm>
            <a:off x="2915817" y="2924944"/>
            <a:ext cx="1713334" cy="2245176"/>
          </a:xfrm>
          <a:prstGeom prst="rect">
            <a:avLst/>
          </a:prstGeom>
        </p:spPr>
      </p:pic>
      <p:pic>
        <p:nvPicPr>
          <p:cNvPr id="39" name="Grafik 38" descr="BFS EL 86 - Flyer Karl-May-Festspiele Elspe 1986 Winnetou III - offener Prospekt.jpg"/>
          <p:cNvPicPr>
            <a:picLocks noChangeAspect="1"/>
          </p:cNvPicPr>
          <p:nvPr/>
        </p:nvPicPr>
        <p:blipFill>
          <a:blip r:embed="rId16" cstate="print"/>
          <a:stretch>
            <a:fillRect/>
          </a:stretch>
        </p:blipFill>
        <p:spPr>
          <a:xfrm>
            <a:off x="1259632" y="5157192"/>
            <a:ext cx="3528392" cy="1469452"/>
          </a:xfrm>
          <a:prstGeom prst="rect">
            <a:avLst/>
          </a:prstGeom>
        </p:spPr>
      </p:pic>
      <p:pic>
        <p:nvPicPr>
          <p:cNvPr id="40" name="Grafik 39" descr="VER 02 - ...stirbt Winnetou.jpg"/>
          <p:cNvPicPr>
            <a:picLocks noChangeAspect="1"/>
          </p:cNvPicPr>
          <p:nvPr/>
        </p:nvPicPr>
        <p:blipFill>
          <a:blip r:embed="rId17" cstate="print"/>
          <a:stretch>
            <a:fillRect/>
          </a:stretch>
        </p:blipFill>
        <p:spPr>
          <a:xfrm>
            <a:off x="1341164" y="2924944"/>
            <a:ext cx="1574652" cy="2232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2000"/>
                                        <p:tgtEl>
                                          <p:spTgt spid="1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par>
                          <p:cTn id="21" fill="hold">
                            <p:stCondLst>
                              <p:cond delay="2000"/>
                            </p:stCondLst>
                            <p:childTnLst>
                              <p:par>
                                <p:cTn id="22" presetID="1" presetClass="entr" presetSubtype="0" fill="hold" nodeType="afterEffect">
                                  <p:stCondLst>
                                    <p:cond delay="800"/>
                                  </p:stCondLst>
                                  <p:childTnLst>
                                    <p:set>
                                      <p:cBhvr>
                                        <p:cTn id="23" dur="1" fill="hold">
                                          <p:stCondLst>
                                            <p:cond delay="0"/>
                                          </p:stCondLst>
                                        </p:cTn>
                                        <p:tgtEl>
                                          <p:spTgt spid="28"/>
                                        </p:tgtEl>
                                        <p:attrNameLst>
                                          <p:attrName>style.visibility</p:attrName>
                                        </p:attrNameLst>
                                      </p:cBhvr>
                                      <p:to>
                                        <p:strVal val="visible"/>
                                      </p:to>
                                    </p:set>
                                  </p:childTnLst>
                                </p:cTn>
                              </p:par>
                            </p:childTnLst>
                          </p:cTn>
                        </p:par>
                        <p:par>
                          <p:cTn id="24" fill="hold">
                            <p:stCondLst>
                              <p:cond delay="2800"/>
                            </p:stCondLst>
                            <p:childTnLst>
                              <p:par>
                                <p:cTn id="25" presetID="1" presetClass="entr" presetSubtype="0" fill="hold" nodeType="afterEffect">
                                  <p:stCondLst>
                                    <p:cond delay="800"/>
                                  </p:stCondLst>
                                  <p:childTnLst>
                                    <p:set>
                                      <p:cBhvr>
                                        <p:cTn id="26" dur="1" fill="hold">
                                          <p:stCondLst>
                                            <p:cond delay="0"/>
                                          </p:stCondLst>
                                        </p:cTn>
                                        <p:tgtEl>
                                          <p:spTgt spid="19"/>
                                        </p:tgtEl>
                                        <p:attrNameLst>
                                          <p:attrName>style.visibility</p:attrName>
                                        </p:attrNameLst>
                                      </p:cBhvr>
                                      <p:to>
                                        <p:strVal val="visible"/>
                                      </p:to>
                                    </p:set>
                                  </p:childTnLst>
                                </p:cTn>
                              </p:par>
                            </p:childTnLst>
                          </p:cTn>
                        </p:par>
                        <p:par>
                          <p:cTn id="27" fill="hold">
                            <p:stCondLst>
                              <p:cond delay="3600"/>
                            </p:stCondLst>
                            <p:childTnLst>
                              <p:par>
                                <p:cTn id="28" presetID="1" presetClass="entr" presetSubtype="0" fill="hold" nodeType="afterEffect">
                                  <p:stCondLst>
                                    <p:cond delay="80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4400"/>
                            </p:stCondLst>
                            <p:childTnLst>
                              <p:par>
                                <p:cTn id="31" presetID="1" presetClass="entr" presetSubtype="0" fill="hold" nodeType="afterEffect">
                                  <p:stCondLst>
                                    <p:cond delay="800"/>
                                  </p:stCondLst>
                                  <p:childTnLst>
                                    <p:set>
                                      <p:cBhvr>
                                        <p:cTn id="32" dur="1" fill="hold">
                                          <p:stCondLst>
                                            <p:cond delay="0"/>
                                          </p:stCondLst>
                                        </p:cTn>
                                        <p:tgtEl>
                                          <p:spTgt spid="23"/>
                                        </p:tgtEl>
                                        <p:attrNameLst>
                                          <p:attrName>style.visibility</p:attrName>
                                        </p:attrNameLst>
                                      </p:cBhvr>
                                      <p:to>
                                        <p:strVal val="visible"/>
                                      </p:to>
                                    </p:set>
                                  </p:childTnLst>
                                </p:cTn>
                              </p:par>
                            </p:childTnLst>
                          </p:cTn>
                        </p:par>
                        <p:par>
                          <p:cTn id="33" fill="hold">
                            <p:stCondLst>
                              <p:cond delay="5200"/>
                            </p:stCondLst>
                            <p:childTnLst>
                              <p:par>
                                <p:cTn id="34" presetID="1" presetClass="entr" presetSubtype="0" fill="hold" nodeType="afterEffect">
                                  <p:stCondLst>
                                    <p:cond delay="80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6000"/>
                            </p:stCondLst>
                            <p:childTnLst>
                              <p:par>
                                <p:cTn id="37" presetID="1" presetClass="entr" presetSubtype="0" fill="hold" nodeType="afterEffect">
                                  <p:stCondLst>
                                    <p:cond delay="80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6800"/>
                            </p:stCondLst>
                            <p:childTnLst>
                              <p:par>
                                <p:cTn id="40" presetID="1" presetClass="entr" presetSubtype="0" fill="hold" nodeType="afterEffect">
                                  <p:stCondLst>
                                    <p:cond delay="80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
                                            <p:txEl>
                                              <p:pRg st="2" end="2"/>
                                            </p:txEl>
                                          </p:spTgt>
                                        </p:tgtEl>
                                        <p:attrNameLst>
                                          <p:attrName>style.visibility</p:attrName>
                                        </p:attrNameLst>
                                      </p:cBhvr>
                                      <p:to>
                                        <p:strVal val="visible"/>
                                      </p:to>
                                    </p:set>
                                    <p:animEffect transition="in" filter="fade">
                                      <p:cBhvr>
                                        <p:cTn id="46" dur="2000"/>
                                        <p:tgtEl>
                                          <p:spTgt spid="17">
                                            <p:txEl>
                                              <p:pRg st="2" end="2"/>
                                            </p:txEl>
                                          </p:spTgt>
                                        </p:tgtEl>
                                      </p:cBhvr>
                                    </p:animEffect>
                                  </p:childTnLst>
                                </p:cTn>
                              </p:par>
                              <p:par>
                                <p:cTn id="47" presetID="1" presetClass="exit" presetSubtype="0" fill="hold"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28"/>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25"/>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6"/>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7">
                                            <p:txEl>
                                              <p:pRg st="3" end="3"/>
                                            </p:txEl>
                                          </p:spTgt>
                                        </p:tgtEl>
                                        <p:attrNameLst>
                                          <p:attrName>style.visibility</p:attrName>
                                        </p:attrNameLst>
                                      </p:cBhvr>
                                      <p:to>
                                        <p:strVal val="visible"/>
                                      </p:to>
                                    </p:set>
                                    <p:animEffect transition="in" filter="fade">
                                      <p:cBhvr>
                                        <p:cTn id="70" dur="2000"/>
                                        <p:tgtEl>
                                          <p:spTgt spid="17">
                                            <p:txEl>
                                              <p:pRg st="3" end="3"/>
                                            </p:txEl>
                                          </p:spTgt>
                                        </p:tgtEl>
                                      </p:cBhvr>
                                    </p:animEffect>
                                  </p:childTnLst>
                                </p:cTn>
                              </p:par>
                              <p:par>
                                <p:cTn id="71" presetID="1" presetClass="exit" presetSubtype="0" fill="hold" nodeType="withEffect">
                                  <p:stCondLst>
                                    <p:cond delay="0"/>
                                  </p:stCondLst>
                                  <p:childTnLst>
                                    <p:set>
                                      <p:cBhvr>
                                        <p:cTn id="72" dur="1" fill="hold">
                                          <p:stCondLst>
                                            <p:cond delay="0"/>
                                          </p:stCondLst>
                                        </p:cTn>
                                        <p:tgtEl>
                                          <p:spTgt spid="34"/>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2000"/>
                                        <p:tgtEl>
                                          <p:spTgt spid="35"/>
                                        </p:tgtEl>
                                      </p:cBhvr>
                                    </p:animEffect>
                                  </p:childTnLst>
                                </p:cTn>
                              </p:par>
                            </p:childTnLst>
                          </p:cTn>
                        </p:par>
                        <p:par>
                          <p:cTn id="76" fill="hold">
                            <p:stCondLst>
                              <p:cond delay="2000"/>
                            </p:stCondLst>
                            <p:childTnLst>
                              <p:par>
                                <p:cTn id="77" presetID="1" presetClass="entr" presetSubtype="0" fill="hold" nodeType="afterEffect">
                                  <p:stCondLst>
                                    <p:cond delay="800"/>
                                  </p:stCondLst>
                                  <p:childTnLst>
                                    <p:set>
                                      <p:cBhvr>
                                        <p:cTn id="78" dur="1" fill="hold">
                                          <p:stCondLst>
                                            <p:cond delay="0"/>
                                          </p:stCondLst>
                                        </p:cTn>
                                        <p:tgtEl>
                                          <p:spTgt spid="36"/>
                                        </p:tgtEl>
                                        <p:attrNameLst>
                                          <p:attrName>style.visibility</p:attrName>
                                        </p:attrNameLst>
                                      </p:cBhvr>
                                      <p:to>
                                        <p:strVal val="visible"/>
                                      </p:to>
                                    </p:set>
                                  </p:childTnLst>
                                </p:cTn>
                              </p:par>
                            </p:childTnLst>
                          </p:cTn>
                        </p:par>
                        <p:par>
                          <p:cTn id="79" fill="hold">
                            <p:stCondLst>
                              <p:cond delay="2800"/>
                            </p:stCondLst>
                            <p:childTnLst>
                              <p:par>
                                <p:cTn id="80" presetID="1" presetClass="entr" presetSubtype="0" fill="hold" nodeType="afterEffect">
                                  <p:stCondLst>
                                    <p:cond delay="800"/>
                                  </p:stCondLst>
                                  <p:childTnLst>
                                    <p:set>
                                      <p:cBhvr>
                                        <p:cTn id="81" dur="1" fill="hold">
                                          <p:stCondLst>
                                            <p:cond delay="0"/>
                                          </p:stCondLst>
                                        </p:cTn>
                                        <p:tgtEl>
                                          <p:spTgt spid="40"/>
                                        </p:tgtEl>
                                        <p:attrNameLst>
                                          <p:attrName>style.visibility</p:attrName>
                                        </p:attrNameLst>
                                      </p:cBhvr>
                                      <p:to>
                                        <p:strVal val="visible"/>
                                      </p:to>
                                    </p:set>
                                  </p:childTnLst>
                                </p:cTn>
                              </p:par>
                            </p:childTnLst>
                          </p:cTn>
                        </p:par>
                        <p:par>
                          <p:cTn id="82" fill="hold">
                            <p:stCondLst>
                              <p:cond delay="3600"/>
                            </p:stCondLst>
                            <p:childTnLst>
                              <p:par>
                                <p:cTn id="83" presetID="1" presetClass="entr" presetSubtype="0" fill="hold" nodeType="afterEffect">
                                  <p:stCondLst>
                                    <p:cond delay="800"/>
                                  </p:stCondLst>
                                  <p:childTnLst>
                                    <p:set>
                                      <p:cBhvr>
                                        <p:cTn id="84" dur="1" fill="hold">
                                          <p:stCondLst>
                                            <p:cond delay="0"/>
                                          </p:stCondLst>
                                        </p:cTn>
                                        <p:tgtEl>
                                          <p:spTgt spid="38"/>
                                        </p:tgtEl>
                                        <p:attrNameLst>
                                          <p:attrName>style.visibility</p:attrName>
                                        </p:attrNameLst>
                                      </p:cBhvr>
                                      <p:to>
                                        <p:strVal val="visible"/>
                                      </p:to>
                                    </p:set>
                                  </p:childTnLst>
                                </p:cTn>
                              </p:par>
                            </p:childTnLst>
                          </p:cTn>
                        </p:par>
                        <p:par>
                          <p:cTn id="85" fill="hold">
                            <p:stCondLst>
                              <p:cond delay="4400"/>
                            </p:stCondLst>
                            <p:childTnLst>
                              <p:par>
                                <p:cTn id="86" presetID="1" presetClass="entr" presetSubtype="0" fill="hold" nodeType="afterEffect">
                                  <p:stCondLst>
                                    <p:cond delay="800"/>
                                  </p:stCondLst>
                                  <p:childTnLst>
                                    <p:set>
                                      <p:cBhvr>
                                        <p:cTn id="87"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Wie wird gesammelt?</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13</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7" name="Inhaltsplatzhalter 9"/>
          <p:cNvSpPr txBox="1">
            <a:spLocks/>
          </p:cNvSpPr>
          <p:nvPr/>
        </p:nvSpPr>
        <p:spPr>
          <a:xfrm>
            <a:off x="4608512" y="1412776"/>
            <a:ext cx="5148064" cy="5328592"/>
          </a:xfrm>
          <a:prstGeom prst="rect">
            <a:avLst/>
          </a:prstGeom>
          <a:effectLst>
            <a:innerShdw blurRad="63500" dist="50800" dir="10800000">
              <a:prstClr val="black">
                <a:alpha val="50000"/>
              </a:prstClr>
            </a:innerShdw>
          </a:effectLst>
        </p:spPr>
        <p:txBody>
          <a:bodyPr vert="horz">
            <a:noAutofit/>
          </a:bodyPr>
          <a:lstStyle/>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Start: meist Zufall</a:t>
            </a:r>
            <a:br>
              <a:rPr lang="de-DE" sz="3200" b="1" dirty="0" smtClean="0">
                <a:latin typeface="+mn-lt"/>
              </a:rPr>
            </a:br>
            <a:r>
              <a:rPr lang="de-DE" sz="3200" b="1" dirty="0" smtClean="0">
                <a:latin typeface="+mn-lt"/>
              </a:rPr>
              <a:t>(Anhäufung)</a:t>
            </a:r>
          </a:p>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Auswählen</a:t>
            </a:r>
          </a:p>
          <a:p>
            <a:pPr marL="548640" indent="-411480" fontAlgn="auto">
              <a:spcBef>
                <a:spcPct val="20000"/>
              </a:spcBef>
              <a:spcAft>
                <a:spcPts val="1000"/>
              </a:spcAft>
              <a:buClr>
                <a:schemeClr val="tx1">
                  <a:shade val="95000"/>
                </a:schemeClr>
              </a:buClr>
              <a:buSzPct val="100000"/>
              <a:buFont typeface="Arial" pitchFamily="34" charset="0"/>
              <a:buChar char="•"/>
            </a:pPr>
            <a:r>
              <a:rPr lang="de-DE" sz="3200" b="1" dirty="0" smtClean="0">
                <a:latin typeface="+mn-lt"/>
              </a:rPr>
              <a:t>Suchen - Sammeln</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Bestimmen, Ordnen</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Erweitern</a:t>
            </a:r>
          </a:p>
          <a:p>
            <a:pPr marL="548640" indent="-411480" fontAlgn="auto">
              <a:spcBef>
                <a:spcPct val="20000"/>
              </a:spcBef>
              <a:spcAft>
                <a:spcPts val="2000"/>
              </a:spcAft>
              <a:buClr>
                <a:schemeClr val="tx1">
                  <a:shade val="95000"/>
                </a:schemeClr>
              </a:buClr>
              <a:buSzPct val="100000"/>
              <a:buFont typeface="Arial" pitchFamily="34" charset="0"/>
              <a:buChar char="•"/>
            </a:pPr>
            <a:r>
              <a:rPr lang="de-DE" sz="3200" b="1" dirty="0" smtClean="0">
                <a:latin typeface="+mn-lt"/>
              </a:rPr>
              <a:t>Zeigen</a:t>
            </a:r>
            <a:endParaRPr kumimoji="0" lang="de-DE" sz="3000" b="1" i="0" u="none" strike="noStrike" kern="1200" cap="none" spc="0" normalizeH="0" noProof="0" dirty="0" smtClean="0">
              <a:ln>
                <a:noFill/>
              </a:ln>
              <a:solidFill>
                <a:schemeClr val="tx1"/>
              </a:solidFill>
              <a:effectLst/>
              <a:uLnTx/>
              <a:uFillTx/>
              <a:latin typeface="+mn-lt"/>
              <a:ea typeface="+mn-ea"/>
              <a:cs typeface="+mn-cs"/>
            </a:endParaRPr>
          </a:p>
        </p:txBody>
      </p:sp>
      <p:pic>
        <p:nvPicPr>
          <p:cNvPr id="27" name="Grafik 26" descr="EXO 01 - Buschbohne Winnetou.jpg"/>
          <p:cNvPicPr>
            <a:picLocks noChangeAspect="1"/>
          </p:cNvPicPr>
          <p:nvPr/>
        </p:nvPicPr>
        <p:blipFill>
          <a:blip r:embed="rId4" cstate="print"/>
          <a:stretch>
            <a:fillRect/>
          </a:stretch>
        </p:blipFill>
        <p:spPr>
          <a:xfrm>
            <a:off x="1331640" y="1556792"/>
            <a:ext cx="1584176" cy="2317784"/>
          </a:xfrm>
          <a:prstGeom prst="rect">
            <a:avLst/>
          </a:prstGeom>
        </p:spPr>
      </p:pic>
      <p:pic>
        <p:nvPicPr>
          <p:cNvPr id="29" name="Grafik 28" descr="ZE 2002-1 - Trödler Sajmmlerjournal Januar 2002.jpg"/>
          <p:cNvPicPr>
            <a:picLocks noChangeAspect="1"/>
          </p:cNvPicPr>
          <p:nvPr/>
        </p:nvPicPr>
        <p:blipFill>
          <a:blip r:embed="rId5" cstate="print"/>
          <a:stretch>
            <a:fillRect/>
          </a:stretch>
        </p:blipFill>
        <p:spPr>
          <a:xfrm>
            <a:off x="1331640" y="4005064"/>
            <a:ext cx="1570360" cy="2088232"/>
          </a:xfrm>
          <a:prstGeom prst="rect">
            <a:avLst/>
          </a:prstGeom>
        </p:spPr>
      </p:pic>
      <p:pic>
        <p:nvPicPr>
          <p:cNvPr id="30" name="Grafik 29" descr="DSCN8843.jpg"/>
          <p:cNvPicPr>
            <a:picLocks noChangeAspect="1"/>
          </p:cNvPicPr>
          <p:nvPr/>
        </p:nvPicPr>
        <p:blipFill>
          <a:blip r:embed="rId6" cstate="print"/>
          <a:stretch>
            <a:fillRect/>
          </a:stretch>
        </p:blipFill>
        <p:spPr>
          <a:xfrm>
            <a:off x="2987824" y="4005064"/>
            <a:ext cx="1584176" cy="2088233"/>
          </a:xfrm>
          <a:prstGeom prst="rect">
            <a:avLst/>
          </a:prstGeom>
        </p:spPr>
      </p:pic>
      <p:pic>
        <p:nvPicPr>
          <p:cNvPr id="31" name="Grafik 30" descr="BRI 05 - Sondermarke, Ersttagsabstempelung 75. Todestag 1987.jpg"/>
          <p:cNvPicPr>
            <a:picLocks noChangeAspect="1"/>
          </p:cNvPicPr>
          <p:nvPr/>
        </p:nvPicPr>
        <p:blipFill>
          <a:blip r:embed="rId7" cstate="print"/>
          <a:stretch>
            <a:fillRect/>
          </a:stretch>
        </p:blipFill>
        <p:spPr>
          <a:xfrm>
            <a:off x="2987824" y="1556792"/>
            <a:ext cx="1611841" cy="2304256"/>
          </a:xfrm>
          <a:prstGeom prst="rect">
            <a:avLst/>
          </a:prstGeom>
        </p:spPr>
      </p:pic>
      <p:pic>
        <p:nvPicPr>
          <p:cNvPr id="32" name="Grafik 31" descr="IMG_1778.jpg"/>
          <p:cNvPicPr>
            <a:picLocks noChangeAspect="1"/>
          </p:cNvPicPr>
          <p:nvPr/>
        </p:nvPicPr>
        <p:blipFill>
          <a:blip r:embed="rId8" cstate="print"/>
          <a:stretch>
            <a:fillRect/>
          </a:stretch>
        </p:blipFill>
        <p:spPr>
          <a:xfrm>
            <a:off x="1331640" y="1484784"/>
            <a:ext cx="1512168" cy="2397377"/>
          </a:xfrm>
          <a:prstGeom prst="rect">
            <a:avLst/>
          </a:prstGeom>
        </p:spPr>
      </p:pic>
      <p:pic>
        <p:nvPicPr>
          <p:cNvPr id="33" name="Grafik 32" descr="Ueberreuter.jpg"/>
          <p:cNvPicPr>
            <a:picLocks noChangeAspect="1"/>
          </p:cNvPicPr>
          <p:nvPr/>
        </p:nvPicPr>
        <p:blipFill>
          <a:blip r:embed="rId9" cstate="print"/>
          <a:srcRect b="2204"/>
          <a:stretch>
            <a:fillRect/>
          </a:stretch>
        </p:blipFill>
        <p:spPr>
          <a:xfrm>
            <a:off x="2987824" y="1484785"/>
            <a:ext cx="1578892" cy="2394323"/>
          </a:xfrm>
          <a:prstGeom prst="rect">
            <a:avLst/>
          </a:prstGeom>
        </p:spPr>
      </p:pic>
      <p:pic>
        <p:nvPicPr>
          <p:cNvPr id="37" name="Grafik 36" descr="TO S-01 Durch die Wüste.jpg"/>
          <p:cNvPicPr>
            <a:picLocks noChangeAspect="1"/>
          </p:cNvPicPr>
          <p:nvPr/>
        </p:nvPicPr>
        <p:blipFill>
          <a:blip r:embed="rId10" cstate="print"/>
          <a:stretch>
            <a:fillRect/>
          </a:stretch>
        </p:blipFill>
        <p:spPr>
          <a:xfrm>
            <a:off x="1384598" y="4005064"/>
            <a:ext cx="1512168" cy="2376264"/>
          </a:xfrm>
          <a:prstGeom prst="rect">
            <a:avLst/>
          </a:prstGeom>
        </p:spPr>
      </p:pic>
      <p:pic>
        <p:nvPicPr>
          <p:cNvPr id="41" name="Grafik 40" descr="MOS 01 - Mosaik-Verlag - Durch die Wüste.jpg"/>
          <p:cNvPicPr>
            <a:picLocks noChangeAspect="1"/>
          </p:cNvPicPr>
          <p:nvPr/>
        </p:nvPicPr>
        <p:blipFill>
          <a:blip r:embed="rId11" cstate="print"/>
          <a:stretch>
            <a:fillRect/>
          </a:stretch>
        </p:blipFill>
        <p:spPr>
          <a:xfrm>
            <a:off x="2987824" y="4005064"/>
            <a:ext cx="1566980" cy="2376264"/>
          </a:xfrm>
          <a:prstGeom prst="rect">
            <a:avLst/>
          </a:prstGeom>
        </p:spPr>
      </p:pic>
      <p:pic>
        <p:nvPicPr>
          <p:cNvPr id="47" name="Grafik 46" descr="j0078753-4.gif"/>
          <p:cNvPicPr>
            <a:picLocks noChangeAspect="1"/>
          </p:cNvPicPr>
          <p:nvPr/>
        </p:nvPicPr>
        <p:blipFill>
          <a:blip r:embed="rId12" cstate="print">
            <a:clrChange>
              <a:clrFrom>
                <a:srgbClr val="000000"/>
              </a:clrFrom>
              <a:clrTo>
                <a:srgbClr val="000000">
                  <a:alpha val="0"/>
                </a:srgbClr>
              </a:clrTo>
            </a:clrChange>
          </a:blip>
          <a:stretch>
            <a:fillRect/>
          </a:stretch>
        </p:blipFill>
        <p:spPr>
          <a:xfrm>
            <a:off x="1403648" y="1844824"/>
            <a:ext cx="3589425" cy="3816424"/>
          </a:xfrm>
          <a:prstGeom prst="rect">
            <a:avLst/>
          </a:prstGeom>
        </p:spPr>
      </p:pic>
      <p:graphicFrame>
        <p:nvGraphicFramePr>
          <p:cNvPr id="2050" name="Inhaltsplatzhalter 7"/>
          <p:cNvGraphicFramePr>
            <a:graphicFrameLocks noChangeAspect="1"/>
          </p:cNvGraphicFramePr>
          <p:nvPr/>
        </p:nvGraphicFramePr>
        <p:xfrm>
          <a:off x="1187624" y="1628800"/>
          <a:ext cx="3384375" cy="4608512"/>
        </p:xfrm>
        <a:graphic>
          <a:graphicData uri="http://schemas.openxmlformats.org/presentationml/2006/ole">
            <p:oleObj spid="_x0000_s2050" name="Dokument" r:id="rId13" imgW="6932034" imgH="8990846" progId="Word.Document.12">
              <p:embed/>
            </p:oleObj>
          </a:graphicData>
        </a:graphic>
      </p:graphicFrame>
      <p:pic>
        <p:nvPicPr>
          <p:cNvPr id="48" name="Grafik 47" descr="JB 2011 - Jahrbuch 2011.jpg"/>
          <p:cNvPicPr>
            <a:picLocks noChangeAspect="1"/>
          </p:cNvPicPr>
          <p:nvPr/>
        </p:nvPicPr>
        <p:blipFill>
          <a:blip r:embed="rId14" cstate="print"/>
          <a:stretch>
            <a:fillRect/>
          </a:stretch>
        </p:blipFill>
        <p:spPr>
          <a:xfrm>
            <a:off x="1676822" y="1484784"/>
            <a:ext cx="1459514" cy="2204864"/>
          </a:xfrm>
          <a:prstGeom prst="rect">
            <a:avLst/>
          </a:prstGeom>
        </p:spPr>
      </p:pic>
      <p:pic>
        <p:nvPicPr>
          <p:cNvPr id="49" name="Grafik 48" descr="IND-J 01 - Jeier - Das grosse Indianerbuch.jpg"/>
          <p:cNvPicPr>
            <a:picLocks noChangeAspect="1"/>
          </p:cNvPicPr>
          <p:nvPr/>
        </p:nvPicPr>
        <p:blipFill>
          <a:blip r:embed="rId15" cstate="print"/>
          <a:srcRect b="1281"/>
          <a:stretch>
            <a:fillRect/>
          </a:stretch>
        </p:blipFill>
        <p:spPr>
          <a:xfrm>
            <a:off x="3131840" y="1484784"/>
            <a:ext cx="1493007" cy="2203651"/>
          </a:xfrm>
          <a:prstGeom prst="rect">
            <a:avLst/>
          </a:prstGeom>
        </p:spPr>
      </p:pic>
      <p:pic>
        <p:nvPicPr>
          <p:cNvPr id="50" name="Grafik 49" descr="IMG_1820.jpg"/>
          <p:cNvPicPr>
            <a:picLocks noChangeAspect="1"/>
          </p:cNvPicPr>
          <p:nvPr/>
        </p:nvPicPr>
        <p:blipFill>
          <a:blip r:embed="rId16" cstate="print"/>
          <a:stretch>
            <a:fillRect/>
          </a:stretch>
        </p:blipFill>
        <p:spPr>
          <a:xfrm>
            <a:off x="1691680" y="3645024"/>
            <a:ext cx="1450287" cy="2016224"/>
          </a:xfrm>
          <a:prstGeom prst="rect">
            <a:avLst/>
          </a:prstGeom>
        </p:spPr>
      </p:pic>
      <p:pic>
        <p:nvPicPr>
          <p:cNvPr id="51" name="Grafik 50" descr="BFS EL 86 - Flyer Karl-May-Festspiele Elspe 1986 Winnetou III.jpg"/>
          <p:cNvPicPr>
            <a:picLocks noChangeAspect="1"/>
          </p:cNvPicPr>
          <p:nvPr/>
        </p:nvPicPr>
        <p:blipFill>
          <a:blip r:embed="rId17" cstate="print"/>
          <a:srcRect b="30217"/>
          <a:stretch>
            <a:fillRect/>
          </a:stretch>
        </p:blipFill>
        <p:spPr>
          <a:xfrm>
            <a:off x="3131840" y="3645024"/>
            <a:ext cx="1495888" cy="2009985"/>
          </a:xfrm>
          <a:prstGeom prst="rect">
            <a:avLst/>
          </a:prstGeom>
        </p:spPr>
      </p:pic>
      <p:pic>
        <p:nvPicPr>
          <p:cNvPr id="52" name="Grafik 51" descr="DSCN5917.jpg"/>
          <p:cNvPicPr>
            <a:picLocks noChangeAspect="1"/>
          </p:cNvPicPr>
          <p:nvPr/>
        </p:nvPicPr>
        <p:blipFill>
          <a:blip r:embed="rId18" cstate="print"/>
          <a:stretch>
            <a:fillRect/>
          </a:stretch>
        </p:blipFill>
        <p:spPr>
          <a:xfrm>
            <a:off x="1187624" y="1628800"/>
            <a:ext cx="1824203" cy="1368152"/>
          </a:xfrm>
          <a:prstGeom prst="rect">
            <a:avLst/>
          </a:prstGeom>
        </p:spPr>
      </p:pic>
      <p:pic>
        <p:nvPicPr>
          <p:cNvPr id="53" name="Grafik 52" descr="DSCN5925.jpg"/>
          <p:cNvPicPr>
            <a:picLocks noChangeAspect="1"/>
          </p:cNvPicPr>
          <p:nvPr/>
        </p:nvPicPr>
        <p:blipFill>
          <a:blip r:embed="rId19" cstate="print"/>
          <a:stretch>
            <a:fillRect/>
          </a:stretch>
        </p:blipFill>
        <p:spPr>
          <a:xfrm>
            <a:off x="2987824" y="1628800"/>
            <a:ext cx="1824203" cy="1368152"/>
          </a:xfrm>
          <a:prstGeom prst="rect">
            <a:avLst/>
          </a:prstGeom>
        </p:spPr>
      </p:pic>
      <p:pic>
        <p:nvPicPr>
          <p:cNvPr id="54" name="Grafik 53" descr="DSCN5945.jpg"/>
          <p:cNvPicPr>
            <a:picLocks noChangeAspect="1"/>
          </p:cNvPicPr>
          <p:nvPr/>
        </p:nvPicPr>
        <p:blipFill>
          <a:blip r:embed="rId20" cstate="print"/>
          <a:stretch>
            <a:fillRect/>
          </a:stretch>
        </p:blipFill>
        <p:spPr>
          <a:xfrm>
            <a:off x="1187624" y="2971754"/>
            <a:ext cx="1800200" cy="1393350"/>
          </a:xfrm>
          <a:prstGeom prst="rect">
            <a:avLst/>
          </a:prstGeom>
        </p:spPr>
      </p:pic>
      <p:pic>
        <p:nvPicPr>
          <p:cNvPr id="55" name="Grafik 54" descr="DSCN5931.jpg"/>
          <p:cNvPicPr>
            <a:picLocks noChangeAspect="1"/>
          </p:cNvPicPr>
          <p:nvPr/>
        </p:nvPicPr>
        <p:blipFill>
          <a:blip r:embed="rId21" cstate="print"/>
          <a:stretch>
            <a:fillRect/>
          </a:stretch>
        </p:blipFill>
        <p:spPr>
          <a:xfrm>
            <a:off x="2987824" y="2996952"/>
            <a:ext cx="1824202" cy="1368152"/>
          </a:xfrm>
          <a:prstGeom prst="rect">
            <a:avLst/>
          </a:prstGeom>
        </p:spPr>
      </p:pic>
      <p:pic>
        <p:nvPicPr>
          <p:cNvPr id="56" name="Grafik 55" descr="DSCN5935.jpg"/>
          <p:cNvPicPr>
            <a:picLocks noChangeAspect="1"/>
          </p:cNvPicPr>
          <p:nvPr/>
        </p:nvPicPr>
        <p:blipFill>
          <a:blip r:embed="rId22" cstate="print"/>
          <a:stretch>
            <a:fillRect/>
          </a:stretch>
        </p:blipFill>
        <p:spPr>
          <a:xfrm>
            <a:off x="1181088" y="4334848"/>
            <a:ext cx="1806736" cy="1398408"/>
          </a:xfrm>
          <a:prstGeom prst="rect">
            <a:avLst/>
          </a:prstGeom>
        </p:spPr>
      </p:pic>
      <p:pic>
        <p:nvPicPr>
          <p:cNvPr id="57" name="Grafik 56" descr="DSCN5928.jpg"/>
          <p:cNvPicPr>
            <a:picLocks noChangeAspect="1"/>
          </p:cNvPicPr>
          <p:nvPr/>
        </p:nvPicPr>
        <p:blipFill>
          <a:blip r:embed="rId23" cstate="print"/>
          <a:srcRect r="2563"/>
          <a:stretch>
            <a:fillRect/>
          </a:stretch>
        </p:blipFill>
        <p:spPr>
          <a:xfrm>
            <a:off x="2987824" y="4312146"/>
            <a:ext cx="1824227" cy="144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000"/>
                                        <p:tgtEl>
                                          <p:spTgt spid="27"/>
                                        </p:tgtEl>
                                      </p:cBhvr>
                                    </p:animEffect>
                                  </p:childTnLst>
                                </p:cTn>
                              </p:par>
                            </p:childTnLst>
                          </p:cTn>
                        </p:par>
                        <p:par>
                          <p:cTn id="11" fill="hold">
                            <p:stCondLst>
                              <p:cond delay="2000"/>
                            </p:stCondLst>
                            <p:childTnLst>
                              <p:par>
                                <p:cTn id="12" presetID="1" presetClass="entr" presetSubtype="0" fill="hold" nodeType="afterEffect">
                                  <p:stCondLst>
                                    <p:cond delay="1000"/>
                                  </p:stCondLst>
                                  <p:childTnLst>
                                    <p:set>
                                      <p:cBhvr>
                                        <p:cTn id="13" dur="1" fill="hold">
                                          <p:stCondLst>
                                            <p:cond delay="0"/>
                                          </p:stCondLst>
                                        </p:cTn>
                                        <p:tgtEl>
                                          <p:spTgt spid="31"/>
                                        </p:tgtEl>
                                        <p:attrNameLst>
                                          <p:attrName>style.visibility</p:attrName>
                                        </p:attrNameLst>
                                      </p:cBhvr>
                                      <p:to>
                                        <p:strVal val="visible"/>
                                      </p:to>
                                    </p:set>
                                  </p:childTnLst>
                                </p:cTn>
                              </p:par>
                            </p:childTnLst>
                          </p:cTn>
                        </p:par>
                        <p:par>
                          <p:cTn id="14" fill="hold">
                            <p:stCondLst>
                              <p:cond delay="3000"/>
                            </p:stCondLst>
                            <p:childTnLst>
                              <p:par>
                                <p:cTn id="15" presetID="1" presetClass="entr" presetSubtype="0" fill="hold" nodeType="afterEffect">
                                  <p:stCondLst>
                                    <p:cond delay="1000"/>
                                  </p:stCondLst>
                                  <p:childTnLst>
                                    <p:set>
                                      <p:cBhvr>
                                        <p:cTn id="16" dur="1" fill="hold">
                                          <p:stCondLst>
                                            <p:cond delay="0"/>
                                          </p:stCondLst>
                                        </p:cTn>
                                        <p:tgtEl>
                                          <p:spTgt spid="29"/>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100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Effect transition="in" filter="fade">
                                      <p:cBhvr>
                                        <p:cTn id="24" dur="2000"/>
                                        <p:tgtEl>
                                          <p:spTgt spid="17">
                                            <p:txEl>
                                              <p:pRg st="1" end="1"/>
                                            </p:txEl>
                                          </p:spTgt>
                                        </p:tgtEl>
                                      </p:cBhvr>
                                    </p:animEffect>
                                  </p:childTnLst>
                                </p:cTn>
                              </p:par>
                              <p:par>
                                <p:cTn id="25" presetID="1" presetClass="exit" presetSubtype="0" fill="hold" nodeType="withEffect">
                                  <p:stCondLst>
                                    <p:cond delay="0"/>
                                  </p:stCondLst>
                                  <p:childTnLst>
                                    <p:set>
                                      <p:cBhvr>
                                        <p:cTn id="26" dur="1" fill="hold">
                                          <p:stCondLst>
                                            <p:cond delay="0"/>
                                          </p:stCondLst>
                                        </p:cTn>
                                        <p:tgtEl>
                                          <p:spTgt spid="27"/>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2000"/>
                                        <p:tgtEl>
                                          <p:spTgt spid="32"/>
                                        </p:tgtEl>
                                      </p:cBhvr>
                                    </p:animEffec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4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xEl>
                                              <p:pRg st="2" end="2"/>
                                            </p:txEl>
                                          </p:spTgt>
                                        </p:tgtEl>
                                        <p:attrNameLst>
                                          <p:attrName>style.visibility</p:attrName>
                                        </p:attrNameLst>
                                      </p:cBhvr>
                                      <p:to>
                                        <p:strVal val="visible"/>
                                      </p:to>
                                    </p:set>
                                    <p:animEffect transition="in" filter="fade">
                                      <p:cBhvr>
                                        <p:cTn id="49" dur="2000"/>
                                        <p:tgtEl>
                                          <p:spTgt spid="17">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2000"/>
                                        <p:tgtEl>
                                          <p:spTgt spid="47"/>
                                        </p:tgtEl>
                                      </p:cBhvr>
                                    </p:animEffect>
                                  </p:childTnLst>
                                </p:cTn>
                              </p:par>
                              <p:par>
                                <p:cTn id="53" presetID="1" presetClass="exit" presetSubtype="0" fill="hold"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37"/>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fade">
                                      <p:cBhvr>
                                        <p:cTn id="65" dur="2000"/>
                                        <p:tgtEl>
                                          <p:spTgt spid="17">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2050"/>
                                        </p:tgtEl>
                                        <p:attrNameLst>
                                          <p:attrName>style.visibility</p:attrName>
                                        </p:attrNameLst>
                                      </p:cBhvr>
                                      <p:to>
                                        <p:strVal val="visible"/>
                                      </p:to>
                                    </p:set>
                                    <p:animEffect transition="in" filter="fade">
                                      <p:cBhvr>
                                        <p:cTn id="68" dur="2000"/>
                                        <p:tgtEl>
                                          <p:spTgt spid="2050"/>
                                        </p:tgtEl>
                                      </p:cBhvr>
                                    </p:animEffect>
                                  </p:childTnLst>
                                </p:cTn>
                              </p:par>
                              <p:par>
                                <p:cTn id="69" presetID="1" presetClass="exit" presetSubtype="0" fill="hold" nodeType="withEffect">
                                  <p:stCondLst>
                                    <p:cond delay="0"/>
                                  </p:stCondLst>
                                  <p:childTnLst>
                                    <p:set>
                                      <p:cBhvr>
                                        <p:cTn id="70" dur="1" fill="hold">
                                          <p:stCondLst>
                                            <p:cond delay="0"/>
                                          </p:stCondLst>
                                        </p:cTn>
                                        <p:tgtEl>
                                          <p:spTgt spid="4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2000"/>
                                        <p:tgtEl>
                                          <p:spTgt spid="17">
                                            <p:txEl>
                                              <p:pRg st="4" end="4"/>
                                            </p:txEl>
                                          </p:spTgt>
                                        </p:tgtEl>
                                      </p:cBhvr>
                                    </p:animEffect>
                                  </p:childTnLst>
                                </p:cTn>
                              </p:par>
                              <p:par>
                                <p:cTn id="76" presetID="1" presetClass="exit" presetSubtype="0" fill="hold" nodeType="withEffect">
                                  <p:stCondLst>
                                    <p:cond delay="0"/>
                                  </p:stCondLst>
                                  <p:childTnLst>
                                    <p:set>
                                      <p:cBhvr>
                                        <p:cTn id="77" dur="1" fill="hold">
                                          <p:stCondLst>
                                            <p:cond delay="0"/>
                                          </p:stCondLst>
                                        </p:cTn>
                                        <p:tgtEl>
                                          <p:spTgt spid="2050"/>
                                        </p:tgtEl>
                                        <p:attrNameLst>
                                          <p:attrName>style.visibility</p:attrName>
                                        </p:attrNameLst>
                                      </p:cBhvr>
                                      <p:to>
                                        <p:strVal val="hidden"/>
                                      </p:to>
                                    </p:set>
                                  </p:childTnLst>
                                </p:cTn>
                              </p:par>
                              <p:par>
                                <p:cTn id="78" presetID="10" presetClass="entr" presetSubtype="0" fill="hold" nodeType="withEffect">
                                  <p:stCondLst>
                                    <p:cond delay="100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2000"/>
                                        <p:tgtEl>
                                          <p:spTgt spid="48"/>
                                        </p:tgtEl>
                                      </p:cBhvr>
                                    </p:animEffect>
                                  </p:childTnLst>
                                </p:cTn>
                              </p:par>
                            </p:childTnLst>
                          </p:cTn>
                        </p:par>
                        <p:par>
                          <p:cTn id="81" fill="hold">
                            <p:stCondLst>
                              <p:cond delay="3000"/>
                            </p:stCondLst>
                            <p:childTnLst>
                              <p:par>
                                <p:cTn id="82" presetID="1" presetClass="entr" presetSubtype="0" fill="hold" nodeType="afterEffect">
                                  <p:stCondLst>
                                    <p:cond delay="0"/>
                                  </p:stCondLst>
                                  <p:childTnLst>
                                    <p:set>
                                      <p:cBhvr>
                                        <p:cTn id="83" dur="1" fill="hold">
                                          <p:stCondLst>
                                            <p:cond delay="0"/>
                                          </p:stCondLst>
                                        </p:cTn>
                                        <p:tgtEl>
                                          <p:spTgt spid="49"/>
                                        </p:tgtEl>
                                        <p:attrNameLst>
                                          <p:attrName>style.visibility</p:attrName>
                                        </p:attrNameLst>
                                      </p:cBhvr>
                                      <p:to>
                                        <p:strVal val="visible"/>
                                      </p:to>
                                    </p:set>
                                  </p:childTnLst>
                                </p:cTn>
                              </p:par>
                            </p:childTnLst>
                          </p:cTn>
                        </p:par>
                        <p:par>
                          <p:cTn id="84" fill="hold">
                            <p:stCondLst>
                              <p:cond delay="3000"/>
                            </p:stCondLst>
                            <p:childTnLst>
                              <p:par>
                                <p:cTn id="85" presetID="1" presetClass="entr" presetSubtype="0" fill="hold" nodeType="afterEffect">
                                  <p:stCondLst>
                                    <p:cond delay="1000"/>
                                  </p:stCondLst>
                                  <p:childTnLst>
                                    <p:set>
                                      <p:cBhvr>
                                        <p:cTn id="86" dur="1" fill="hold">
                                          <p:stCondLst>
                                            <p:cond delay="0"/>
                                          </p:stCondLst>
                                        </p:cTn>
                                        <p:tgtEl>
                                          <p:spTgt spid="50"/>
                                        </p:tgtEl>
                                        <p:attrNameLst>
                                          <p:attrName>style.visibility</p:attrName>
                                        </p:attrNameLst>
                                      </p:cBhvr>
                                      <p:to>
                                        <p:strVal val="visible"/>
                                      </p:to>
                                    </p:set>
                                  </p:childTnLst>
                                </p:cTn>
                              </p:par>
                            </p:childTnLst>
                          </p:cTn>
                        </p:par>
                        <p:par>
                          <p:cTn id="87" fill="hold">
                            <p:stCondLst>
                              <p:cond delay="4000"/>
                            </p:stCondLst>
                            <p:childTnLst>
                              <p:par>
                                <p:cTn id="88" presetID="1" presetClass="entr" presetSubtype="0" fill="hold" nodeType="afterEffect">
                                  <p:stCondLst>
                                    <p:cond delay="1000"/>
                                  </p:stCondLst>
                                  <p:childTnLst>
                                    <p:set>
                                      <p:cBhvr>
                                        <p:cTn id="89" dur="1" fill="hold">
                                          <p:stCondLst>
                                            <p:cond delay="0"/>
                                          </p:stCondLst>
                                        </p:cTn>
                                        <p:tgtEl>
                                          <p:spTgt spid="5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7">
                                            <p:txEl>
                                              <p:pRg st="5" end="5"/>
                                            </p:txEl>
                                          </p:spTgt>
                                        </p:tgtEl>
                                        <p:attrNameLst>
                                          <p:attrName>style.visibility</p:attrName>
                                        </p:attrNameLst>
                                      </p:cBhvr>
                                      <p:to>
                                        <p:strVal val="visible"/>
                                      </p:to>
                                    </p:set>
                                    <p:animEffect transition="in" filter="fade">
                                      <p:cBhvr>
                                        <p:cTn id="94" dur="2000"/>
                                        <p:tgtEl>
                                          <p:spTgt spid="17">
                                            <p:txEl>
                                              <p:pRg st="5" end="5"/>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2000"/>
                                        <p:tgtEl>
                                          <p:spTgt spid="52"/>
                                        </p:tgtEl>
                                      </p:cBhvr>
                                    </p:animEffect>
                                  </p:childTnLst>
                                </p:cTn>
                              </p:par>
                              <p:par>
                                <p:cTn id="98" presetID="1" presetClass="exit" presetSubtype="0" fill="hold" nodeType="withEffect">
                                  <p:stCondLst>
                                    <p:cond delay="0"/>
                                  </p:stCondLst>
                                  <p:childTnLst>
                                    <p:set>
                                      <p:cBhvr>
                                        <p:cTn id="99" dur="1" fill="hold">
                                          <p:stCondLst>
                                            <p:cond delay="0"/>
                                          </p:stCondLst>
                                        </p:cTn>
                                        <p:tgtEl>
                                          <p:spTgt spid="48"/>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49"/>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50"/>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51"/>
                                        </p:tgtEl>
                                        <p:attrNameLst>
                                          <p:attrName>style.visibility</p:attrName>
                                        </p:attrNameLst>
                                      </p:cBhvr>
                                      <p:to>
                                        <p:strVal val="hidden"/>
                                      </p:to>
                                    </p:set>
                                  </p:childTnLst>
                                </p:cTn>
                              </p:par>
                            </p:childTnLst>
                          </p:cTn>
                        </p:par>
                        <p:par>
                          <p:cTn id="106" fill="hold">
                            <p:stCondLst>
                              <p:cond delay="2000"/>
                            </p:stCondLst>
                            <p:childTnLst>
                              <p:par>
                                <p:cTn id="107" presetID="1" presetClass="entr" presetSubtype="0" fill="hold" nodeType="afterEffect">
                                  <p:stCondLst>
                                    <p:cond delay="1000"/>
                                  </p:stCondLst>
                                  <p:childTnLst>
                                    <p:set>
                                      <p:cBhvr>
                                        <p:cTn id="108" dur="1" fill="hold">
                                          <p:stCondLst>
                                            <p:cond delay="0"/>
                                          </p:stCondLst>
                                        </p:cTn>
                                        <p:tgtEl>
                                          <p:spTgt spid="53"/>
                                        </p:tgtEl>
                                        <p:attrNameLst>
                                          <p:attrName>style.visibility</p:attrName>
                                        </p:attrNameLst>
                                      </p:cBhvr>
                                      <p:to>
                                        <p:strVal val="visible"/>
                                      </p:to>
                                    </p:set>
                                  </p:childTnLst>
                                </p:cTn>
                              </p:par>
                            </p:childTnLst>
                          </p:cTn>
                        </p:par>
                        <p:par>
                          <p:cTn id="109" fill="hold">
                            <p:stCondLst>
                              <p:cond delay="3000"/>
                            </p:stCondLst>
                            <p:childTnLst>
                              <p:par>
                                <p:cTn id="110" presetID="1" presetClass="entr" presetSubtype="0" fill="hold" nodeType="afterEffect">
                                  <p:stCondLst>
                                    <p:cond delay="1000"/>
                                  </p:stCondLst>
                                  <p:childTnLst>
                                    <p:set>
                                      <p:cBhvr>
                                        <p:cTn id="111" dur="1" fill="hold">
                                          <p:stCondLst>
                                            <p:cond delay="0"/>
                                          </p:stCondLst>
                                        </p:cTn>
                                        <p:tgtEl>
                                          <p:spTgt spid="54"/>
                                        </p:tgtEl>
                                        <p:attrNameLst>
                                          <p:attrName>style.visibility</p:attrName>
                                        </p:attrNameLst>
                                      </p:cBhvr>
                                      <p:to>
                                        <p:strVal val="visible"/>
                                      </p:to>
                                    </p:set>
                                  </p:childTnLst>
                                </p:cTn>
                              </p:par>
                            </p:childTnLst>
                          </p:cTn>
                        </p:par>
                        <p:par>
                          <p:cTn id="112" fill="hold">
                            <p:stCondLst>
                              <p:cond delay="4000"/>
                            </p:stCondLst>
                            <p:childTnLst>
                              <p:par>
                                <p:cTn id="113" presetID="1" presetClass="entr" presetSubtype="0" fill="hold" nodeType="afterEffect">
                                  <p:stCondLst>
                                    <p:cond delay="1000"/>
                                  </p:stCondLst>
                                  <p:childTnLst>
                                    <p:set>
                                      <p:cBhvr>
                                        <p:cTn id="114" dur="1" fill="hold">
                                          <p:stCondLst>
                                            <p:cond delay="0"/>
                                          </p:stCondLst>
                                        </p:cTn>
                                        <p:tgtEl>
                                          <p:spTgt spid="55"/>
                                        </p:tgtEl>
                                        <p:attrNameLst>
                                          <p:attrName>style.visibility</p:attrName>
                                        </p:attrNameLst>
                                      </p:cBhvr>
                                      <p:to>
                                        <p:strVal val="visible"/>
                                      </p:to>
                                    </p:set>
                                  </p:childTnLst>
                                </p:cTn>
                              </p:par>
                            </p:childTnLst>
                          </p:cTn>
                        </p:par>
                        <p:par>
                          <p:cTn id="115" fill="hold">
                            <p:stCondLst>
                              <p:cond delay="5000"/>
                            </p:stCondLst>
                            <p:childTnLst>
                              <p:par>
                                <p:cTn id="116" presetID="1" presetClass="entr" presetSubtype="0" fill="hold" nodeType="afterEffect">
                                  <p:stCondLst>
                                    <p:cond delay="1000"/>
                                  </p:stCondLst>
                                  <p:childTnLst>
                                    <p:set>
                                      <p:cBhvr>
                                        <p:cTn id="117" dur="1" fill="hold">
                                          <p:stCondLst>
                                            <p:cond delay="0"/>
                                          </p:stCondLst>
                                        </p:cTn>
                                        <p:tgtEl>
                                          <p:spTgt spid="56"/>
                                        </p:tgtEl>
                                        <p:attrNameLst>
                                          <p:attrName>style.visibility</p:attrName>
                                        </p:attrNameLst>
                                      </p:cBhvr>
                                      <p:to>
                                        <p:strVal val="visible"/>
                                      </p:to>
                                    </p:set>
                                  </p:childTnLst>
                                </p:cTn>
                              </p:par>
                            </p:childTnLst>
                          </p:cTn>
                        </p:par>
                        <p:par>
                          <p:cTn id="118" fill="hold">
                            <p:stCondLst>
                              <p:cond delay="6000"/>
                            </p:stCondLst>
                            <p:childTnLst>
                              <p:par>
                                <p:cTn id="119" presetID="1" presetClass="entr" presetSubtype="0" fill="hold" nodeType="afterEffect">
                                  <p:stCondLst>
                                    <p:cond delay="1000"/>
                                  </p:stCondLst>
                                  <p:childTnLst>
                                    <p:set>
                                      <p:cBhvr>
                                        <p:cTn id="12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Wo wird gesammelt?</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3563888" y="1124744"/>
            <a:ext cx="5220072" cy="6048672"/>
          </a:xfrm>
          <a:effectLst>
            <a:innerShdw blurRad="63500" dist="50800" dir="10800000">
              <a:prstClr val="black">
                <a:alpha val="50000"/>
              </a:prstClr>
            </a:innerShdw>
          </a:effectLst>
        </p:spPr>
        <p:txBody>
          <a:bodyPr>
            <a:normAutofit/>
          </a:bodyPr>
          <a:lstStyle/>
          <a:p>
            <a:pPr>
              <a:buNone/>
            </a:pPr>
            <a:endParaRPr lang="de-DE" sz="3000" b="1" dirty="0" smtClean="0"/>
          </a:p>
          <a:p>
            <a:pPr>
              <a:spcAft>
                <a:spcPts val="2500"/>
              </a:spcAft>
              <a:buSzPct val="100000"/>
              <a:buFont typeface="Arial" pitchFamily="34" charset="0"/>
              <a:buChar char="•"/>
            </a:pPr>
            <a:r>
              <a:rPr lang="de-DE" sz="3000" b="1" dirty="0" smtClean="0"/>
              <a:t>Abfall, Entsorgung</a:t>
            </a:r>
          </a:p>
          <a:p>
            <a:pPr>
              <a:spcAft>
                <a:spcPts val="2500"/>
              </a:spcAft>
              <a:buSzPct val="100000"/>
              <a:buFont typeface="Arial" pitchFamily="34" charset="0"/>
              <a:buChar char="•"/>
            </a:pPr>
            <a:r>
              <a:rPr lang="de-DE" sz="3000" b="1" dirty="0" err="1" smtClean="0"/>
              <a:t>Estrichfund</a:t>
            </a:r>
            <a:r>
              <a:rPr lang="de-DE" sz="3000" b="1" dirty="0" smtClean="0"/>
              <a:t> </a:t>
            </a:r>
          </a:p>
          <a:p>
            <a:pPr>
              <a:spcAft>
                <a:spcPts val="2500"/>
              </a:spcAft>
              <a:buSzPct val="100000"/>
              <a:buFont typeface="Arial" pitchFamily="34" charset="0"/>
              <a:buChar char="•"/>
            </a:pPr>
            <a:r>
              <a:rPr lang="de-DE" sz="3000" b="1" dirty="0" smtClean="0"/>
              <a:t>Bekannte</a:t>
            </a:r>
          </a:p>
          <a:p>
            <a:pPr>
              <a:spcAft>
                <a:spcPts val="2500"/>
              </a:spcAft>
              <a:buSzPct val="100000"/>
              <a:buFont typeface="Arial" pitchFamily="34" charset="0"/>
              <a:buChar char="•"/>
            </a:pPr>
            <a:r>
              <a:rPr lang="de-DE" sz="3000" b="1" dirty="0" smtClean="0"/>
              <a:t>Flohmarkt/Sammlerbörse</a:t>
            </a:r>
          </a:p>
          <a:p>
            <a:pPr>
              <a:spcAft>
                <a:spcPts val="2500"/>
              </a:spcAft>
              <a:buSzPct val="100000"/>
              <a:buFont typeface="Arial" pitchFamily="34" charset="0"/>
              <a:buChar char="•"/>
            </a:pPr>
            <a:r>
              <a:rPr lang="de-DE" sz="3000" b="1" dirty="0" smtClean="0"/>
              <a:t>Antiquariat, ZVAB</a:t>
            </a:r>
          </a:p>
          <a:p>
            <a:pPr>
              <a:spcAft>
                <a:spcPts val="2500"/>
              </a:spcAft>
              <a:buSzPct val="100000"/>
              <a:buFont typeface="Arial" pitchFamily="34" charset="0"/>
              <a:buChar char="•"/>
            </a:pPr>
            <a:r>
              <a:rPr lang="de-DE" sz="3000" b="1" dirty="0" smtClean="0"/>
              <a:t>Auktionen, </a:t>
            </a:r>
            <a:r>
              <a:rPr lang="de-DE" sz="3000" b="1" dirty="0" smtClean="0"/>
              <a:t>eBay, Ricardo</a:t>
            </a:r>
            <a:endParaRPr lang="de-CH" sz="3000" b="1" dirty="0"/>
          </a:p>
        </p:txBody>
      </p:sp>
      <p:sp>
        <p:nvSpPr>
          <p:cNvPr id="5" name="Foliennummernplatzhalter 4"/>
          <p:cNvSpPr>
            <a:spLocks noGrp="1"/>
          </p:cNvSpPr>
          <p:nvPr>
            <p:ph type="sldNum" sz="quarter" idx="12"/>
          </p:nvPr>
        </p:nvSpPr>
        <p:spPr/>
        <p:txBody>
          <a:bodyPr/>
          <a:lstStyle/>
          <a:p>
            <a:fld id="{E6B487C8-80E0-4317-A3CD-4BC78025854B}" type="slidenum">
              <a:rPr lang="en-US" smtClean="0"/>
              <a:pPr/>
              <a:t>14</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pic>
        <p:nvPicPr>
          <p:cNvPr id="8" name="Grafik 7" descr="images.jpg"/>
          <p:cNvPicPr>
            <a:picLocks noChangeAspect="1"/>
          </p:cNvPicPr>
          <p:nvPr/>
        </p:nvPicPr>
        <p:blipFill>
          <a:blip r:embed="rId2" cstate="print"/>
          <a:stretch>
            <a:fillRect/>
          </a:stretch>
        </p:blipFill>
        <p:spPr>
          <a:xfrm>
            <a:off x="1547664" y="1484785"/>
            <a:ext cx="1872208" cy="864095"/>
          </a:xfrm>
          <a:prstGeom prst="rect">
            <a:avLst/>
          </a:prstGeom>
        </p:spPr>
      </p:pic>
      <p:pic>
        <p:nvPicPr>
          <p:cNvPr id="11" name="Grafik 10" descr="imagesCAJOH92F.jpg"/>
          <p:cNvPicPr>
            <a:picLocks noChangeAspect="1"/>
          </p:cNvPicPr>
          <p:nvPr/>
        </p:nvPicPr>
        <p:blipFill>
          <a:blip r:embed="rId3" cstate="print"/>
          <a:stretch>
            <a:fillRect/>
          </a:stretch>
        </p:blipFill>
        <p:spPr>
          <a:xfrm>
            <a:off x="1547664" y="2420889"/>
            <a:ext cx="1872208" cy="792088"/>
          </a:xfrm>
          <a:prstGeom prst="rect">
            <a:avLst/>
          </a:prstGeom>
        </p:spPr>
      </p:pic>
      <p:pic>
        <p:nvPicPr>
          <p:cNvPr id="14" name="Grafik 13" descr="wunschkorb.jpg"/>
          <p:cNvPicPr>
            <a:picLocks noChangeAspect="1"/>
          </p:cNvPicPr>
          <p:nvPr/>
        </p:nvPicPr>
        <p:blipFill>
          <a:blip r:embed="rId4" cstate="print"/>
          <a:stretch>
            <a:fillRect/>
          </a:stretch>
        </p:blipFill>
        <p:spPr>
          <a:xfrm>
            <a:off x="1547664" y="3284984"/>
            <a:ext cx="1872208" cy="792088"/>
          </a:xfrm>
          <a:prstGeom prst="rect">
            <a:avLst/>
          </a:prstGeom>
        </p:spPr>
      </p:pic>
      <p:pic>
        <p:nvPicPr>
          <p:cNvPr id="16" name="Grafik 15" descr="oerlikon02 2.jpg"/>
          <p:cNvPicPr>
            <a:picLocks noChangeAspect="1"/>
          </p:cNvPicPr>
          <p:nvPr/>
        </p:nvPicPr>
        <p:blipFill>
          <a:blip r:embed="rId5" cstate="print"/>
          <a:stretch>
            <a:fillRect/>
          </a:stretch>
        </p:blipFill>
        <p:spPr>
          <a:xfrm>
            <a:off x="1547664" y="4149080"/>
            <a:ext cx="1872208" cy="792088"/>
          </a:xfrm>
          <a:prstGeom prst="rect">
            <a:avLst/>
          </a:prstGeom>
        </p:spPr>
      </p:pic>
      <p:pic>
        <p:nvPicPr>
          <p:cNvPr id="17" name="Grafik 16" descr="a5026w1.jpg"/>
          <p:cNvPicPr>
            <a:picLocks noChangeAspect="1"/>
          </p:cNvPicPr>
          <p:nvPr/>
        </p:nvPicPr>
        <p:blipFill>
          <a:blip r:embed="rId6" cstate="print"/>
          <a:stretch>
            <a:fillRect/>
          </a:stretch>
        </p:blipFill>
        <p:spPr>
          <a:xfrm>
            <a:off x="1547664" y="5013176"/>
            <a:ext cx="1872208" cy="771350"/>
          </a:xfrm>
          <a:prstGeom prst="rect">
            <a:avLst/>
          </a:prstGeom>
        </p:spPr>
      </p:pic>
      <p:pic>
        <p:nvPicPr>
          <p:cNvPr id="18" name="Grafik 17" descr="12540668,11250588,dmData,lo2_Ebay+Symbol+%2525281302889613030%252529 2.jpg"/>
          <p:cNvPicPr>
            <a:picLocks noChangeAspect="1"/>
          </p:cNvPicPr>
          <p:nvPr/>
        </p:nvPicPr>
        <p:blipFill>
          <a:blip r:embed="rId7" cstate="print"/>
          <a:stretch>
            <a:fillRect/>
          </a:stretch>
        </p:blipFill>
        <p:spPr>
          <a:xfrm>
            <a:off x="1475656" y="5877272"/>
            <a:ext cx="1944215" cy="757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0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2000"/>
                                        <p:tgtEl>
                                          <p:spTgt spid="10">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
                                            <p:txEl>
                                              <p:pRg st="4" end="4"/>
                                            </p:txEl>
                                          </p:spTgt>
                                        </p:tgtEl>
                                        <p:attrNameLst>
                                          <p:attrName>style.visibility</p:attrName>
                                        </p:attrNameLst>
                                      </p:cBhvr>
                                      <p:to>
                                        <p:strVal val="visible"/>
                                      </p:to>
                                    </p:set>
                                    <p:animEffect transition="in" filter="fade">
                                      <p:cBhvr>
                                        <p:cTn id="31" dur="2000"/>
                                        <p:tgtEl>
                                          <p:spTgt spid="10">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xEl>
                                              <p:pRg st="5" end="5"/>
                                            </p:txEl>
                                          </p:spTgt>
                                        </p:tgtEl>
                                        <p:attrNameLst>
                                          <p:attrName>style.visibility</p:attrName>
                                        </p:attrNameLst>
                                      </p:cBhvr>
                                      <p:to>
                                        <p:strVal val="visible"/>
                                      </p:to>
                                    </p:set>
                                    <p:animEffect transition="in" filter="fade">
                                      <p:cBhvr>
                                        <p:cTn id="39" dur="2000"/>
                                        <p:tgtEl>
                                          <p:spTgt spid="10">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2000"/>
                                        <p:tgtEl>
                                          <p:spTgt spid="10">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ZVAB</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3491880" y="1412776"/>
            <a:ext cx="5220072" cy="3672408"/>
          </a:xfrm>
          <a:effectLst>
            <a:innerShdw blurRad="63500" dist="50800" dir="10800000">
              <a:prstClr val="black">
                <a:alpha val="50000"/>
              </a:prstClr>
            </a:innerShdw>
          </a:effectLst>
        </p:spPr>
        <p:txBody>
          <a:bodyPr>
            <a:normAutofit/>
          </a:bodyPr>
          <a:lstStyle/>
          <a:p>
            <a:pPr>
              <a:buSzPct val="100000"/>
              <a:buFont typeface="Arial" pitchFamily="34" charset="0"/>
              <a:buChar char="•"/>
            </a:pPr>
            <a:r>
              <a:rPr lang="de-CH" b="1" dirty="0" smtClean="0"/>
              <a:t>Das ZVAB - Zentrales Verzeichnis Antiquarischer Bücher - ist weltweit das größte Online-</a:t>
            </a:r>
            <a:r>
              <a:rPr lang="de-CH" dirty="0" smtClean="0">
                <a:solidFill>
                  <a:srgbClr val="FFFFFF"/>
                </a:solidFill>
                <a:hlinkClick r:id="rId2" action="ppaction://hlinkfile"/>
              </a:rPr>
              <a:t>Antiquariat</a:t>
            </a:r>
            <a:r>
              <a:rPr lang="de-CH" b="1" dirty="0" smtClean="0"/>
              <a:t> für deutschsprachige Bücher, Noten, Graphiken, Autographen, Postkarten und Schallplatten.</a:t>
            </a:r>
          </a:p>
          <a:p>
            <a:endParaRPr lang="de-CH" b="1" dirty="0" smtClean="0"/>
          </a:p>
          <a:p>
            <a:pPr>
              <a:buNone/>
            </a:pPr>
            <a:endParaRPr lang="de-DE" b="1" dirty="0" smtClean="0"/>
          </a:p>
          <a:p>
            <a:pPr>
              <a:buNone/>
            </a:pPr>
            <a:endParaRPr lang="de-DE"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15</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Inhaltsplatzhalter 9"/>
          <p:cNvSpPr txBox="1">
            <a:spLocks/>
          </p:cNvSpPr>
          <p:nvPr/>
        </p:nvSpPr>
        <p:spPr>
          <a:xfrm>
            <a:off x="1403648" y="5345832"/>
            <a:ext cx="6984776" cy="1251520"/>
          </a:xfrm>
          <a:prstGeom prst="rect">
            <a:avLst/>
          </a:prstGeom>
          <a:effectLst>
            <a:innerShdw blurRad="63500" dist="50800" dir="10800000">
              <a:prstClr val="black">
                <a:alpha val="50000"/>
              </a:prstClr>
            </a:innerShdw>
          </a:effectLst>
        </p:spPr>
        <p:txBody>
          <a:bodyPr vert="horz">
            <a:normAutofit/>
          </a:bodyPr>
          <a:lstStyle/>
          <a:p>
            <a:pPr marL="548640" lvl="0" indent="-411480" fontAlgn="auto">
              <a:spcBef>
                <a:spcPct val="20000"/>
              </a:spcBef>
              <a:spcAft>
                <a:spcPts val="0"/>
              </a:spcAft>
              <a:buClr>
                <a:schemeClr val="tx1">
                  <a:shade val="95000"/>
                </a:schemeClr>
              </a:buClr>
              <a:buSzPct val="65000"/>
            </a:pPr>
            <a:r>
              <a:rPr lang="de-DE" sz="2800" b="1" dirty="0" smtClean="0">
                <a:latin typeface="+mn-lt"/>
              </a:rPr>
              <a:t>     Adresse:</a:t>
            </a:r>
            <a:br>
              <a:rPr lang="de-DE" sz="2800" b="1" dirty="0" smtClean="0">
                <a:latin typeface="+mn-lt"/>
              </a:rPr>
            </a:br>
            <a:r>
              <a:rPr lang="de-DE" sz="2800" b="1" dirty="0" smtClean="0">
                <a:latin typeface="+mn-lt"/>
                <a:hlinkClick r:id="rId3"/>
              </a:rPr>
              <a:t>www.zvab.com/index.do</a:t>
            </a: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3" name="Grafik 22" descr="bibliothek.jpg"/>
          <p:cNvPicPr>
            <a:picLocks noChangeAspect="1"/>
          </p:cNvPicPr>
          <p:nvPr/>
        </p:nvPicPr>
        <p:blipFill>
          <a:blip r:embed="rId4" cstate="print"/>
          <a:stretch>
            <a:fillRect/>
          </a:stretch>
        </p:blipFill>
        <p:spPr>
          <a:xfrm>
            <a:off x="1259632" y="1628800"/>
            <a:ext cx="2304256" cy="1728192"/>
          </a:xfrm>
          <a:prstGeom prst="rect">
            <a:avLst/>
          </a:prstGeom>
        </p:spPr>
      </p:pic>
      <p:pic>
        <p:nvPicPr>
          <p:cNvPr id="24" name="Grafik 23" descr="zvab signet.jpg"/>
          <p:cNvPicPr>
            <a:picLocks noChangeAspect="1"/>
          </p:cNvPicPr>
          <p:nvPr/>
        </p:nvPicPr>
        <p:blipFill>
          <a:blip r:embed="rId5" cstate="print"/>
          <a:stretch>
            <a:fillRect/>
          </a:stretch>
        </p:blipFill>
        <p:spPr>
          <a:xfrm>
            <a:off x="1331640" y="3538439"/>
            <a:ext cx="2232248" cy="12587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2000"/>
                                        <p:tgtEl>
                                          <p:spTgt spid="23"/>
                                        </p:tgtEl>
                                      </p:cBhvr>
                                    </p:animEffect>
                                  </p:childTnLst>
                                </p:cTn>
                              </p:par>
                            </p:childTnLst>
                          </p:cTn>
                        </p:par>
                        <p:par>
                          <p:cTn id="11" fill="hold">
                            <p:stCondLst>
                              <p:cond delay="2000"/>
                            </p:stCondLst>
                            <p:childTnLst>
                              <p:par>
                                <p:cTn id="12" presetID="10" presetClass="entr" presetSubtype="0" fill="hold" nodeType="afterEffect">
                                  <p:stCondLst>
                                    <p:cond delay="2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2000"/>
                                        <p:tgtEl>
                                          <p:spTgt spid="24"/>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eBay</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3923928" y="1412776"/>
            <a:ext cx="4788024" cy="7344816"/>
          </a:xfrm>
          <a:effectLst>
            <a:innerShdw blurRad="63500" dist="50800" dir="10800000">
              <a:prstClr val="black">
                <a:alpha val="50000"/>
              </a:prstClr>
            </a:innerShdw>
          </a:effectLst>
        </p:spPr>
        <p:txBody>
          <a:bodyPr>
            <a:normAutofit/>
          </a:bodyPr>
          <a:lstStyle/>
          <a:p>
            <a:r>
              <a:rPr lang="de-DE" b="1" dirty="0" smtClean="0"/>
              <a:t>Der umsatzstärkste Anbieter von Internetauktionen hat weltweit  ungefähr 276 Millionen angemeldete Mitglieder, die online Waren kaufen oder verkaufen. </a:t>
            </a:r>
            <a:endParaRPr lang="de-CH" b="1" dirty="0" smtClean="0"/>
          </a:p>
          <a:p>
            <a:pPr>
              <a:buNone/>
            </a:pPr>
            <a:endParaRPr lang="de-DE" b="1" dirty="0" smtClean="0"/>
          </a:p>
          <a:p>
            <a:pPr>
              <a:buNone/>
            </a:pPr>
            <a:endParaRPr lang="de-DE"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16</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Inhaltsplatzhalter 9"/>
          <p:cNvSpPr txBox="1">
            <a:spLocks/>
          </p:cNvSpPr>
          <p:nvPr/>
        </p:nvSpPr>
        <p:spPr>
          <a:xfrm>
            <a:off x="1403648" y="5345832"/>
            <a:ext cx="6984776" cy="1251520"/>
          </a:xfrm>
          <a:prstGeom prst="rect">
            <a:avLst/>
          </a:prstGeom>
          <a:effectLst>
            <a:innerShdw blurRad="63500" dist="50800" dir="10800000">
              <a:prstClr val="black">
                <a:alpha val="50000"/>
              </a:prstClr>
            </a:innerShdw>
          </a:effectLst>
        </p:spPr>
        <p:txBody>
          <a:bodyPr vert="horz">
            <a:normAutofit/>
          </a:bodyPr>
          <a:lstStyle/>
          <a:p>
            <a:pPr marL="548640" lvl="0" indent="-411480" fontAlgn="auto">
              <a:spcBef>
                <a:spcPct val="20000"/>
              </a:spcBef>
              <a:spcAft>
                <a:spcPts val="0"/>
              </a:spcAft>
              <a:buClr>
                <a:schemeClr val="tx1">
                  <a:shade val="95000"/>
                </a:schemeClr>
              </a:buClr>
              <a:buSzPct val="65000"/>
            </a:pPr>
            <a:r>
              <a:rPr lang="de-DE" sz="2800" b="1" dirty="0" smtClean="0">
                <a:latin typeface="+mn-lt"/>
              </a:rPr>
              <a:t>     Adresse:</a:t>
            </a:r>
            <a:br>
              <a:rPr lang="de-DE" sz="2800" b="1" dirty="0" smtClean="0">
                <a:latin typeface="+mn-lt"/>
              </a:rPr>
            </a:br>
            <a:r>
              <a:rPr lang="de-DE" sz="2800" b="1" dirty="0" smtClean="0">
                <a:latin typeface="+mn-lt"/>
                <a:hlinkClick r:id="rId2"/>
              </a:rPr>
              <a:t>www.ebay.ch</a:t>
            </a: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Grafik 13" descr="1280751937_Internet-Auktionen_25808680_1363546_1_dpa_Pxgen_rc_630xA,630x270+0+101.jpg"/>
          <p:cNvPicPr>
            <a:picLocks noChangeAspect="1"/>
          </p:cNvPicPr>
          <p:nvPr/>
        </p:nvPicPr>
        <p:blipFill>
          <a:blip r:embed="rId3" cstate="print"/>
          <a:stretch>
            <a:fillRect/>
          </a:stretch>
        </p:blipFill>
        <p:spPr>
          <a:xfrm>
            <a:off x="1475656" y="3717032"/>
            <a:ext cx="2520280" cy="1080120"/>
          </a:xfrm>
          <a:prstGeom prst="rect">
            <a:avLst/>
          </a:prstGeom>
        </p:spPr>
      </p:pic>
      <p:pic>
        <p:nvPicPr>
          <p:cNvPr id="16" name="Grafik 15" descr="278px-Kleinmachnow_Ebay_Zentrale.jpg"/>
          <p:cNvPicPr>
            <a:picLocks noChangeAspect="1"/>
          </p:cNvPicPr>
          <p:nvPr/>
        </p:nvPicPr>
        <p:blipFill>
          <a:blip r:embed="rId4" cstate="print"/>
          <a:stretch>
            <a:fillRect/>
          </a:stretch>
        </p:blipFill>
        <p:spPr>
          <a:xfrm>
            <a:off x="1475656" y="1624397"/>
            <a:ext cx="2520280" cy="1876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childTnLst>
                          </p:cTn>
                        </p:par>
                        <p:par>
                          <p:cTn id="11" fill="hold">
                            <p:stCondLst>
                              <p:cond delay="2000"/>
                            </p:stCondLst>
                            <p:childTnLst>
                              <p:par>
                                <p:cTn id="12" presetID="10" presetClass="entr" presetSubtype="0" fill="hold" nodeType="afterEffect">
                                  <p:stCondLst>
                                    <p:cond delay="20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childTnLst>
                                </p:cTn>
                              </p:par>
                            </p:childTnLst>
                          </p:cTn>
                        </p:par>
                        <p:par>
                          <p:cTn id="15" fill="hold">
                            <p:stCondLst>
                              <p:cond delay="6000"/>
                            </p:stCondLst>
                            <p:childTnLst>
                              <p:par>
                                <p:cTn id="16" presetID="10" presetClass="entr" presetSubtype="0" fill="hold" grpId="1" nodeType="afterEffect">
                                  <p:stCondLst>
                                    <p:cond delay="3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        Ricardo</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3923928" y="1412776"/>
            <a:ext cx="4788024" cy="7344816"/>
          </a:xfrm>
          <a:effectLst>
            <a:innerShdw blurRad="63500" dist="50800" dir="10800000">
              <a:prstClr val="black">
                <a:alpha val="50000"/>
              </a:prstClr>
            </a:innerShdw>
          </a:effectLst>
        </p:spPr>
        <p:txBody>
          <a:bodyPr>
            <a:normAutofit/>
          </a:bodyPr>
          <a:lstStyle/>
          <a:p>
            <a:pPr>
              <a:buNone/>
            </a:pPr>
            <a:r>
              <a:rPr lang="de-CH" b="1" dirty="0" smtClean="0"/>
              <a:t>    Ricardo.ch wurde 1999 als eigenständiges Schweizer Unternehmen gegründet. Es ist mit aktuell über 270'000 laufenden Auktionen das führende Schweizer Online-Auktionshaus.</a:t>
            </a:r>
            <a:br>
              <a:rPr lang="de-CH" b="1" dirty="0" smtClean="0"/>
            </a:br>
            <a:endParaRPr lang="de-DE" b="1" dirty="0" smtClean="0"/>
          </a:p>
          <a:p>
            <a:pPr>
              <a:buNone/>
            </a:pPr>
            <a:endParaRPr lang="de-DE"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17</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Inhaltsplatzhalter 9"/>
          <p:cNvSpPr txBox="1">
            <a:spLocks/>
          </p:cNvSpPr>
          <p:nvPr/>
        </p:nvSpPr>
        <p:spPr>
          <a:xfrm>
            <a:off x="1403648" y="5345832"/>
            <a:ext cx="6984776" cy="1251520"/>
          </a:xfrm>
          <a:prstGeom prst="rect">
            <a:avLst/>
          </a:prstGeom>
          <a:effectLst>
            <a:innerShdw blurRad="63500" dist="50800" dir="10800000">
              <a:prstClr val="black">
                <a:alpha val="50000"/>
              </a:prstClr>
            </a:innerShdw>
          </a:effectLst>
        </p:spPr>
        <p:txBody>
          <a:bodyPr vert="horz">
            <a:normAutofit/>
          </a:bodyPr>
          <a:lstStyle/>
          <a:p>
            <a:pPr marL="548640" lvl="0" indent="-411480" fontAlgn="auto">
              <a:spcBef>
                <a:spcPct val="20000"/>
              </a:spcBef>
              <a:spcAft>
                <a:spcPts val="0"/>
              </a:spcAft>
              <a:buClr>
                <a:schemeClr val="tx1">
                  <a:shade val="95000"/>
                </a:schemeClr>
              </a:buClr>
              <a:buSzPct val="65000"/>
            </a:pPr>
            <a:r>
              <a:rPr lang="de-DE" sz="2800" b="1" dirty="0" smtClean="0">
                <a:latin typeface="+mn-lt"/>
              </a:rPr>
              <a:t>     Adresse:</a:t>
            </a:r>
            <a:br>
              <a:rPr lang="de-DE" sz="2800" b="1" dirty="0" smtClean="0">
                <a:latin typeface="+mn-lt"/>
              </a:rPr>
            </a:br>
            <a:r>
              <a:rPr lang="de-DE" sz="2800" b="1" dirty="0" smtClean="0">
                <a:latin typeface="+mn-lt"/>
                <a:hlinkClick r:id="rId2"/>
              </a:rPr>
              <a:t>www.ricardo.ch</a:t>
            </a:r>
            <a:endParaRPr kumimoji="0" lang="de-CH" sz="2800" b="1" i="0" u="none" strike="noStrike" kern="1200" cap="none" spc="0" normalizeH="0" baseline="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1" name="Grafik 10" descr="imagesCAFHGUTA.jpg"/>
          <p:cNvPicPr>
            <a:picLocks noChangeAspect="1"/>
          </p:cNvPicPr>
          <p:nvPr/>
        </p:nvPicPr>
        <p:blipFill>
          <a:blip r:embed="rId3" cstate="print"/>
          <a:stretch>
            <a:fillRect/>
          </a:stretch>
        </p:blipFill>
        <p:spPr>
          <a:xfrm>
            <a:off x="1475656" y="1535844"/>
            <a:ext cx="2520280" cy="1677132"/>
          </a:xfrm>
          <a:prstGeom prst="rect">
            <a:avLst/>
          </a:prstGeom>
        </p:spPr>
      </p:pic>
      <p:pic>
        <p:nvPicPr>
          <p:cNvPr id="17" name="Grafik 16" descr="Unbenannt.png"/>
          <p:cNvPicPr>
            <a:picLocks noChangeAspect="1"/>
          </p:cNvPicPr>
          <p:nvPr/>
        </p:nvPicPr>
        <p:blipFill>
          <a:blip r:embed="rId4" cstate="print"/>
          <a:stretch>
            <a:fillRect/>
          </a:stretch>
        </p:blipFill>
        <p:spPr>
          <a:xfrm>
            <a:off x="1475656" y="3573016"/>
            <a:ext cx="2520280" cy="1178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par>
                          <p:cTn id="15" fill="hold">
                            <p:stCondLst>
                              <p:cond delay="4000"/>
                            </p:stCondLst>
                            <p:childTnLst>
                              <p:par>
                                <p:cTn id="16" presetID="10" presetClass="entr" presetSubtype="0" fill="hold" grpId="0" nodeType="afterEffect">
                                  <p:stCondLst>
                                    <p:cond delay="300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900608" y="188640"/>
            <a:ext cx="10081120" cy="1143000"/>
          </a:xfrm>
        </p:spPr>
        <p:txBody>
          <a:bodyPr>
            <a:noAutofit/>
          </a:bodyPr>
          <a:lstStyle/>
          <a:p>
            <a:r>
              <a:rPr lang="de-DE" sz="5000" dirty="0" smtClean="0">
                <a:solidFill>
                  <a:schemeClr val="accent2">
                    <a:lumMod val="60000"/>
                    <a:lumOff val="40000"/>
                  </a:schemeClr>
                </a:solidFill>
              </a:rPr>
              <a:t>        Sammler und </a:t>
            </a:r>
            <a:r>
              <a:rPr lang="de-DE" sz="5000" dirty="0" err="1" smtClean="0">
                <a:solidFill>
                  <a:schemeClr val="accent2">
                    <a:lumMod val="60000"/>
                    <a:lumOff val="40000"/>
                  </a:schemeClr>
                </a:solidFill>
              </a:rPr>
              <a:t>Messies</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043608" y="1484784"/>
            <a:ext cx="7704856" cy="3168352"/>
          </a:xfrm>
          <a:effectLst>
            <a:innerShdw blurRad="63500" dist="50800" dir="10800000">
              <a:prstClr val="black">
                <a:alpha val="50000"/>
              </a:prstClr>
            </a:innerShdw>
          </a:effectLst>
        </p:spPr>
        <p:txBody>
          <a:bodyPr>
            <a:normAutofit fontScale="85000" lnSpcReduction="20000"/>
          </a:bodyPr>
          <a:lstStyle/>
          <a:p>
            <a:pPr>
              <a:buNone/>
            </a:pPr>
            <a:r>
              <a:rPr lang="de-CH" b="1" dirty="0" smtClean="0"/>
              <a:t>     Immer mehr Menschen werden zu </a:t>
            </a:r>
            <a:r>
              <a:rPr lang="de-CH" b="1" dirty="0" err="1" smtClean="0"/>
              <a:t>Messies</a:t>
            </a:r>
            <a:r>
              <a:rPr lang="de-CH" b="1" dirty="0" smtClean="0"/>
              <a:t>, denen ihre Sammelleidenschaft über den Kopf gewachsen ist. </a:t>
            </a:r>
            <a:br>
              <a:rPr lang="de-CH" b="1" dirty="0" smtClean="0"/>
            </a:br>
            <a:r>
              <a:rPr lang="de-CH" b="1" dirty="0" smtClean="0"/>
              <a:t/>
            </a:r>
            <a:br>
              <a:rPr lang="de-CH" b="1" dirty="0" smtClean="0"/>
            </a:br>
            <a:r>
              <a:rPr lang="de-CH" b="1" dirty="0" smtClean="0"/>
              <a:t>Was macht einen Sammler zum </a:t>
            </a:r>
            <a:r>
              <a:rPr lang="de-CH" b="1" dirty="0" err="1" smtClean="0"/>
              <a:t>Messie</a:t>
            </a:r>
            <a:r>
              <a:rPr lang="de-CH" b="1" dirty="0" smtClean="0"/>
              <a:t>? Gesammelt wird nicht zielgerichtet, sondern unstrukturiert, das heißt alles, was man irgendwann noch mal brauchen könnte.</a:t>
            </a:r>
          </a:p>
          <a:p>
            <a:pPr>
              <a:buNone/>
            </a:pPr>
            <a:r>
              <a:rPr lang="de-CH" b="1" dirty="0" smtClean="0"/>
              <a:t/>
            </a:r>
            <a:br>
              <a:rPr lang="de-CH" b="1" dirty="0" smtClean="0"/>
            </a:br>
            <a:endParaRPr lang="de-DE" b="1" dirty="0" smtClean="0"/>
          </a:p>
          <a:p>
            <a:pPr>
              <a:buNone/>
            </a:pPr>
            <a:endParaRPr lang="de-DE"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18</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4" name="Grafik 13" descr="5cd712e11f8ed249727cd7c6ef55527b_image_document_large_featured_borderless.jpg">
            <a:hlinkClick r:id="rId2"/>
          </p:cNvPr>
          <p:cNvPicPr>
            <a:picLocks noChangeAspect="1"/>
          </p:cNvPicPr>
          <p:nvPr/>
        </p:nvPicPr>
        <p:blipFill>
          <a:blip r:embed="rId3" cstate="print"/>
          <a:stretch>
            <a:fillRect/>
          </a:stretch>
        </p:blipFill>
        <p:spPr>
          <a:xfrm>
            <a:off x="3059832" y="4149080"/>
            <a:ext cx="3767392" cy="2463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900608" y="188640"/>
            <a:ext cx="10081120" cy="1143000"/>
          </a:xfrm>
        </p:spPr>
        <p:txBody>
          <a:bodyPr>
            <a:noAutofit/>
          </a:bodyPr>
          <a:lstStyle/>
          <a:p>
            <a:r>
              <a:rPr lang="de-DE" sz="5000" dirty="0" smtClean="0">
                <a:solidFill>
                  <a:schemeClr val="accent2">
                    <a:lumMod val="60000"/>
                    <a:lumOff val="40000"/>
                  </a:schemeClr>
                </a:solidFill>
              </a:rPr>
              <a:t>        Zusammenfassung</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971600" y="1412776"/>
            <a:ext cx="8100392" cy="3384376"/>
          </a:xfrm>
          <a:effectLst>
            <a:innerShdw blurRad="63500" dist="50800" dir="10800000">
              <a:prstClr val="black">
                <a:alpha val="50000"/>
              </a:prstClr>
            </a:innerShdw>
          </a:effectLst>
        </p:spPr>
        <p:txBody>
          <a:bodyPr>
            <a:noAutofit/>
          </a:bodyPr>
          <a:lstStyle/>
          <a:p>
            <a:pPr>
              <a:spcAft>
                <a:spcPts val="1000"/>
              </a:spcAft>
              <a:buSzPct val="100000"/>
              <a:buFont typeface="Arial" pitchFamily="34" charset="0"/>
              <a:buChar char="•"/>
            </a:pPr>
            <a:r>
              <a:rPr lang="de-CH" sz="3600" b="1" dirty="0" smtClean="0"/>
              <a:t>Sammler und Jäger (</a:t>
            </a:r>
            <a:r>
              <a:rPr lang="de-CH" sz="3600" b="1" dirty="0" smtClean="0"/>
              <a:t>Naturtrieb</a:t>
            </a:r>
            <a:r>
              <a:rPr lang="de-CH" sz="3600" b="1" dirty="0" smtClean="0"/>
              <a:t>)</a:t>
            </a:r>
          </a:p>
          <a:p>
            <a:pPr>
              <a:spcAft>
                <a:spcPts val="1000"/>
              </a:spcAft>
              <a:buSzPct val="100000"/>
              <a:buFont typeface="Arial" pitchFamily="34" charset="0"/>
              <a:buChar char="•"/>
            </a:pPr>
            <a:r>
              <a:rPr lang="de-DE" sz="3600" b="1" dirty="0" smtClean="0"/>
              <a:t>Statussymbol (seriös, reich)</a:t>
            </a:r>
          </a:p>
          <a:p>
            <a:pPr>
              <a:spcAft>
                <a:spcPts val="1000"/>
              </a:spcAft>
              <a:buSzPct val="100000"/>
              <a:buFont typeface="Arial" pitchFamily="34" charset="0"/>
              <a:buChar char="•"/>
            </a:pPr>
            <a:r>
              <a:rPr lang="de-DE" sz="3600" b="1" dirty="0" smtClean="0"/>
              <a:t>Expertenstatus (Wissen)</a:t>
            </a:r>
          </a:p>
          <a:p>
            <a:pPr>
              <a:spcAft>
                <a:spcPts val="1000"/>
              </a:spcAft>
              <a:buSzPct val="100000"/>
              <a:buFont typeface="Arial" pitchFamily="34" charset="0"/>
              <a:buChar char="•"/>
            </a:pPr>
            <a:r>
              <a:rPr lang="de-DE" sz="3600" b="1" dirty="0" smtClean="0"/>
              <a:t>Ordnungsdrang  </a:t>
            </a:r>
            <a:br>
              <a:rPr lang="de-DE" sz="3600" b="1" dirty="0" smtClean="0"/>
            </a:br>
            <a:r>
              <a:rPr lang="de-DE" sz="3600" b="1" dirty="0" smtClean="0"/>
              <a:t>(überblickbarer Bereich)</a:t>
            </a:r>
          </a:p>
          <a:p>
            <a:pPr>
              <a:spcAft>
                <a:spcPts val="1000"/>
              </a:spcAft>
              <a:buSzPct val="100000"/>
              <a:buFont typeface="Arial" pitchFamily="34" charset="0"/>
              <a:buChar char="•"/>
            </a:pPr>
            <a:r>
              <a:rPr lang="de-DE" sz="3600" b="1" dirty="0" smtClean="0"/>
              <a:t>Freizeit (Ablenkung, Gesellschaft)</a:t>
            </a:r>
          </a:p>
          <a:p>
            <a:pPr>
              <a:spcAft>
                <a:spcPts val="1000"/>
              </a:spcAft>
              <a:buSzPct val="100000"/>
              <a:buFont typeface="Arial" pitchFamily="34" charset="0"/>
              <a:buChar char="•"/>
            </a:pPr>
            <a:r>
              <a:rPr lang="de-DE" sz="3600" b="1" dirty="0" smtClean="0"/>
              <a:t>Festhalten, Bewahren (Endlichkeit)</a:t>
            </a:r>
            <a:endParaRPr lang="de-CH" sz="3600"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19</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2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20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Die Gretchenfrage</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403648" y="1484784"/>
            <a:ext cx="7128792" cy="5256584"/>
          </a:xfrm>
          <a:effectLst>
            <a:innerShdw blurRad="63500" dist="50800" dir="10800000">
              <a:prstClr val="black">
                <a:alpha val="50000"/>
              </a:prstClr>
            </a:innerShdw>
          </a:effectLst>
        </p:spPr>
        <p:txBody>
          <a:bodyPr>
            <a:normAutofit lnSpcReduction="10000"/>
          </a:bodyPr>
          <a:lstStyle/>
          <a:p>
            <a:pPr>
              <a:buSzPct val="100000"/>
              <a:buNone/>
            </a:pPr>
            <a:r>
              <a:rPr lang="de-DE" b="1" dirty="0" smtClean="0"/>
              <a:t>Kinder</a:t>
            </a:r>
          </a:p>
          <a:p>
            <a:pPr>
              <a:buSzPct val="100000"/>
              <a:buFont typeface="Arial" pitchFamily="34" charset="0"/>
              <a:buChar char="•"/>
            </a:pPr>
            <a:r>
              <a:rPr lang="de-DE" b="1" dirty="0" smtClean="0"/>
              <a:t>Spielen und Sammeln</a:t>
            </a:r>
            <a:br>
              <a:rPr lang="de-DE" b="1" dirty="0" smtClean="0"/>
            </a:br>
            <a:r>
              <a:rPr lang="de-DE" b="1" dirty="0" smtClean="0"/>
              <a:t>(Unterschied: Begrenzung)</a:t>
            </a:r>
          </a:p>
          <a:p>
            <a:pPr>
              <a:buSzPct val="100000"/>
              <a:buFont typeface="Arial" pitchFamily="34" charset="0"/>
              <a:buChar char="•"/>
            </a:pPr>
            <a:r>
              <a:rPr lang="de-DE" b="1" dirty="0" smtClean="0"/>
              <a:t>Ohne Nützlichkeitserwägungen</a:t>
            </a:r>
          </a:p>
          <a:p>
            <a:pPr>
              <a:buSzPct val="100000"/>
              <a:buFont typeface="Arial" pitchFamily="34" charset="0"/>
              <a:buChar char="•"/>
            </a:pPr>
            <a:r>
              <a:rPr lang="de-DE" b="1" dirty="0" smtClean="0"/>
              <a:t>Eigene Welt aufbauen und ordnen</a:t>
            </a:r>
          </a:p>
          <a:p>
            <a:pPr>
              <a:buSzPct val="100000"/>
              <a:buFont typeface="Arial" pitchFamily="34" charset="0"/>
              <a:buChar char="•"/>
            </a:pPr>
            <a:endParaRPr lang="de-DE" b="1" dirty="0" smtClean="0"/>
          </a:p>
          <a:p>
            <a:pPr>
              <a:buSzPct val="100000"/>
              <a:buNone/>
            </a:pPr>
            <a:r>
              <a:rPr lang="de-DE" b="1" dirty="0" smtClean="0"/>
              <a:t>Erwachsene</a:t>
            </a:r>
          </a:p>
          <a:p>
            <a:pPr>
              <a:buSzPct val="100000"/>
              <a:buFont typeface="Arial" pitchFamily="34" charset="0"/>
              <a:buChar char="•"/>
            </a:pPr>
            <a:r>
              <a:rPr lang="de-DE" b="1" dirty="0" smtClean="0"/>
              <a:t>Gedämpftes Sammeln</a:t>
            </a:r>
          </a:p>
          <a:p>
            <a:pPr>
              <a:buSzPct val="100000"/>
              <a:buFont typeface="Arial" pitchFamily="34" charset="0"/>
              <a:buChar char="•"/>
            </a:pPr>
            <a:r>
              <a:rPr lang="de-DE" b="1" dirty="0" smtClean="0"/>
              <a:t>Nützlichkeitsdenken</a:t>
            </a:r>
          </a:p>
          <a:p>
            <a:pPr>
              <a:buSzPct val="100000"/>
              <a:buFont typeface="Arial" pitchFamily="34" charset="0"/>
              <a:buChar char="•"/>
            </a:pPr>
            <a:r>
              <a:rPr lang="de-DE" b="1" dirty="0" smtClean="0"/>
              <a:t>Sammeln und Jagen (Lebensphilosophie)</a:t>
            </a:r>
          </a:p>
          <a:p>
            <a:pPr>
              <a:buSzPct val="100000"/>
              <a:buFont typeface="Arial" pitchFamily="34" charset="0"/>
              <a:buChar char="•"/>
            </a:pPr>
            <a:endParaRPr lang="de-CH" b="1" dirty="0"/>
          </a:p>
        </p:txBody>
      </p:sp>
      <p:sp>
        <p:nvSpPr>
          <p:cNvPr id="5" name="Foliennummernplatzhalter 4"/>
          <p:cNvSpPr>
            <a:spLocks noGrp="1"/>
          </p:cNvSpPr>
          <p:nvPr>
            <p:ph type="sldNum" sz="quarter" idx="12"/>
          </p:nvPr>
        </p:nvSpPr>
        <p:spPr/>
        <p:txBody>
          <a:bodyPr/>
          <a:lstStyle/>
          <a:p>
            <a:fld id="{E6B487C8-80E0-4317-A3CD-4BC78025854B}" type="slidenum">
              <a:rPr lang="en-US" smtClean="0"/>
              <a:pPr/>
              <a:t>2</a:t>
            </a:fld>
            <a:endParaRPr lang="en-US"/>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Titel 8"/>
          <p:cNvSpPr txBox="1">
            <a:spLocks/>
          </p:cNvSpPr>
          <p:nvPr/>
        </p:nvSpPr>
        <p:spPr>
          <a:xfrm>
            <a:off x="1187624" y="1412776"/>
            <a:ext cx="7571184" cy="18002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lgn="ctr" fontAlgn="auto">
              <a:spcAft>
                <a:spcPts val="0"/>
              </a:spcAft>
            </a:pPr>
            <a:r>
              <a:rPr lang="de-DE" sz="6000" b="1" dirty="0" smtClean="0">
                <a:ln w="6350">
                  <a:noFill/>
                </a:ln>
                <a:solidFill>
                  <a:schemeClr val="accent2">
                    <a:lumMod val="60000"/>
                    <a:lumOff val="40000"/>
                  </a:schemeClr>
                </a:solidFill>
                <a:effectLst>
                  <a:outerShdw blurRad="38100" dist="38100" dir="2700000" algn="tl">
                    <a:srgbClr val="000000">
                      <a:alpha val="43137"/>
                    </a:srgbClr>
                  </a:outerShdw>
                </a:effectLst>
                <a:latin typeface="Vladimir Script" pitchFamily="66" charset="0"/>
                <a:ea typeface="+mj-ea"/>
                <a:cs typeface="+mj-cs"/>
              </a:rPr>
              <a:t>„Nun  sag, wie hast du‘s mit der Religion ?“ </a:t>
            </a:r>
            <a:endParaRPr kumimoji="0" lang="de-CH" sz="2000" b="1" i="0" u="none" strike="noStrike" kern="1200" cap="none" spc="0" normalizeH="0" baseline="0" noProof="0" dirty="0">
              <a:ln w="6350">
                <a:noFill/>
              </a:ln>
              <a:solidFill>
                <a:schemeClr val="accent2">
                  <a:lumMod val="60000"/>
                  <a:lumOff val="40000"/>
                </a:schemeClr>
              </a:solidFill>
              <a:effectLst>
                <a:outerShdw blurRad="38100" dist="38100" dir="2700000" algn="tl">
                  <a:srgbClr val="000000">
                    <a:alpha val="43137"/>
                  </a:srgbClr>
                </a:outerShdw>
              </a:effectLst>
              <a:uLnTx/>
              <a:uFillTx/>
              <a:latin typeface="Vladimir Script" pitchFamily="66" charset="0"/>
              <a:ea typeface="+mj-ea"/>
              <a:cs typeface="+mj-cs"/>
            </a:endParaRPr>
          </a:p>
        </p:txBody>
      </p:sp>
      <p:sp>
        <p:nvSpPr>
          <p:cNvPr id="8" name="Titel 8"/>
          <p:cNvSpPr txBox="1">
            <a:spLocks/>
          </p:cNvSpPr>
          <p:nvPr/>
        </p:nvSpPr>
        <p:spPr>
          <a:xfrm>
            <a:off x="1187624" y="1412776"/>
            <a:ext cx="7571184" cy="1800200"/>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lgn="ctr" fontAlgn="auto">
              <a:spcAft>
                <a:spcPts val="0"/>
              </a:spcAft>
            </a:pPr>
            <a:r>
              <a:rPr lang="de-DE" sz="6000" b="1" dirty="0" smtClean="0">
                <a:ln w="6350">
                  <a:noFill/>
                </a:ln>
                <a:solidFill>
                  <a:schemeClr val="accent2">
                    <a:lumMod val="60000"/>
                    <a:lumOff val="40000"/>
                  </a:schemeClr>
                </a:solidFill>
                <a:effectLst>
                  <a:outerShdw blurRad="38100" dist="38100" dir="2700000" algn="tl">
                    <a:srgbClr val="000000">
                      <a:alpha val="43137"/>
                    </a:srgbClr>
                  </a:outerShdw>
                </a:effectLst>
                <a:latin typeface="Vladimir Script" pitchFamily="66" charset="0"/>
                <a:ea typeface="+mj-ea"/>
                <a:cs typeface="+mj-cs"/>
              </a:rPr>
              <a:t>„Nun  sag, wie hast du‘s mit dem Sammeln ?“ </a:t>
            </a:r>
            <a:endParaRPr kumimoji="0" lang="de-CH" sz="2000" b="1" i="0" u="none" strike="noStrike" kern="1200" cap="none" spc="0" normalizeH="0" baseline="0" noProof="0" dirty="0">
              <a:ln w="6350">
                <a:noFill/>
              </a:ln>
              <a:solidFill>
                <a:schemeClr val="accent2">
                  <a:lumMod val="60000"/>
                  <a:lumOff val="40000"/>
                </a:schemeClr>
              </a:solidFill>
              <a:effectLst>
                <a:outerShdw blurRad="38100" dist="38100" dir="2700000" algn="tl">
                  <a:srgbClr val="000000">
                    <a:alpha val="43137"/>
                  </a:srgbClr>
                </a:outerShdw>
              </a:effectLst>
              <a:uLnTx/>
              <a:uFillTx/>
              <a:latin typeface="Vladimir Script" pitchFamily="66" charset="0"/>
              <a:ea typeface="+mj-ea"/>
              <a:cs typeface="+mj-cs"/>
            </a:endParaRPr>
          </a:p>
        </p:txBody>
      </p:sp>
      <p:sp>
        <p:nvSpPr>
          <p:cNvPr id="11" name="Titel 8"/>
          <p:cNvSpPr txBox="1">
            <a:spLocks/>
          </p:cNvSpPr>
          <p:nvPr/>
        </p:nvSpPr>
        <p:spPr>
          <a:xfrm>
            <a:off x="6804248" y="2564904"/>
            <a:ext cx="2016224" cy="576064"/>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algn="ctr" fontAlgn="auto">
              <a:spcAft>
                <a:spcPts val="0"/>
              </a:spcAft>
            </a:pPr>
            <a:r>
              <a:rPr lang="de-DE" sz="2000" b="1" dirty="0" smtClean="0">
                <a:ln w="6350">
                  <a:noFill/>
                </a:ln>
                <a:solidFill>
                  <a:schemeClr val="accent2">
                    <a:lumMod val="60000"/>
                    <a:lumOff val="40000"/>
                  </a:schemeClr>
                </a:solidFill>
                <a:effectLst>
                  <a:outerShdw blurRad="38100" dist="38100" dir="2700000" algn="tl">
                    <a:srgbClr val="000000">
                      <a:alpha val="43137"/>
                    </a:srgbClr>
                  </a:outerShdw>
                </a:effectLst>
                <a:latin typeface="Vladimir Script" pitchFamily="66" charset="0"/>
                <a:ea typeface="+mj-ea"/>
                <a:cs typeface="+mj-cs"/>
              </a:rPr>
              <a:t>„</a:t>
            </a:r>
            <a:r>
              <a:rPr lang="de-DE" sz="2000" b="1" dirty="0" err="1" smtClean="0">
                <a:ln w="6350">
                  <a:noFill/>
                </a:ln>
                <a:solidFill>
                  <a:schemeClr val="accent2">
                    <a:lumMod val="60000"/>
                    <a:lumOff val="40000"/>
                  </a:schemeClr>
                </a:solidFill>
                <a:effectLst>
                  <a:outerShdw blurRad="38100" dist="38100" dir="2700000" algn="tl">
                    <a:srgbClr val="000000">
                      <a:alpha val="43137"/>
                    </a:srgbClr>
                  </a:outerShdw>
                </a:effectLst>
                <a:latin typeface="Vladimir Script" pitchFamily="66" charset="0"/>
                <a:ea typeface="+mj-ea"/>
                <a:cs typeface="+mj-cs"/>
              </a:rPr>
              <a:t>Göethe</a:t>
            </a:r>
            <a:r>
              <a:rPr lang="de-DE" sz="2000" b="1" dirty="0" smtClean="0">
                <a:ln w="6350">
                  <a:noFill/>
                </a:ln>
                <a:solidFill>
                  <a:schemeClr val="accent2">
                    <a:lumMod val="60000"/>
                    <a:lumOff val="40000"/>
                  </a:schemeClr>
                </a:solidFill>
                <a:effectLst>
                  <a:outerShdw blurRad="38100" dist="38100" dir="2700000" algn="tl">
                    <a:srgbClr val="000000">
                      <a:alpha val="43137"/>
                    </a:srgbClr>
                  </a:outerShdw>
                </a:effectLst>
                <a:latin typeface="Vladimir Script" pitchFamily="66" charset="0"/>
                <a:ea typeface="+mj-ea"/>
                <a:cs typeface="+mj-cs"/>
              </a:rPr>
              <a:t>: Faust 1</a:t>
            </a:r>
            <a:endParaRPr kumimoji="0" lang="de-CH" sz="2000" b="1" i="0" u="none" strike="noStrike" kern="1200" cap="none" spc="0" normalizeH="0" baseline="0" noProof="0" dirty="0">
              <a:ln w="6350">
                <a:noFill/>
              </a:ln>
              <a:solidFill>
                <a:schemeClr val="accent2">
                  <a:lumMod val="60000"/>
                  <a:lumOff val="40000"/>
                </a:schemeClr>
              </a:solidFill>
              <a:effectLst>
                <a:outerShdw blurRad="38100" dist="38100" dir="2700000" algn="tl">
                  <a:srgbClr val="000000">
                    <a:alpha val="43137"/>
                  </a:srgbClr>
                </a:outerShdw>
              </a:effectLst>
              <a:uLnTx/>
              <a:uFillTx/>
              <a:latin typeface="Vladimir Script" pitchFamily="66" charset="0"/>
              <a:ea typeface="+mj-ea"/>
              <a:cs typeface="+mj-cs"/>
            </a:endParaRPr>
          </a:p>
        </p:txBody>
      </p:sp>
      <p:pic>
        <p:nvPicPr>
          <p:cNvPr id="14" name="Grafik 13" descr="220px-James_Tissot_-_Faust_and_Marguerite_in_the_Garden.jpg"/>
          <p:cNvPicPr>
            <a:picLocks noChangeAspect="1"/>
          </p:cNvPicPr>
          <p:nvPr/>
        </p:nvPicPr>
        <p:blipFill>
          <a:blip r:embed="rId2" cstate="print"/>
          <a:stretch>
            <a:fillRect/>
          </a:stretch>
        </p:blipFill>
        <p:spPr>
          <a:xfrm>
            <a:off x="7092280" y="3068960"/>
            <a:ext cx="1784853" cy="1241284"/>
          </a:xfrm>
          <a:prstGeom prst="rect">
            <a:avLst/>
          </a:prstGeom>
        </p:spPr>
      </p:pic>
      <p:pic>
        <p:nvPicPr>
          <p:cNvPr id="16" name="Grafik 15" descr="legotisch.jpg"/>
          <p:cNvPicPr>
            <a:picLocks noChangeAspect="1"/>
          </p:cNvPicPr>
          <p:nvPr/>
        </p:nvPicPr>
        <p:blipFill>
          <a:blip r:embed="rId3" cstate="print"/>
          <a:stretch>
            <a:fillRect/>
          </a:stretch>
        </p:blipFill>
        <p:spPr>
          <a:xfrm>
            <a:off x="7092280" y="1556792"/>
            <a:ext cx="1800200" cy="1224136"/>
          </a:xfrm>
          <a:prstGeom prst="rect">
            <a:avLst/>
          </a:prstGeom>
        </p:spPr>
      </p:pic>
      <p:pic>
        <p:nvPicPr>
          <p:cNvPr id="17" name="Grafik 16" descr="13_1.jpg"/>
          <p:cNvPicPr>
            <a:picLocks noChangeAspect="1"/>
          </p:cNvPicPr>
          <p:nvPr/>
        </p:nvPicPr>
        <p:blipFill>
          <a:blip r:embed="rId4" cstate="print"/>
          <a:stretch>
            <a:fillRect/>
          </a:stretch>
        </p:blipFill>
        <p:spPr>
          <a:xfrm>
            <a:off x="7020272" y="4409547"/>
            <a:ext cx="1872208" cy="1251701"/>
          </a:xfrm>
          <a:prstGeom prst="rect">
            <a:avLst/>
          </a:prstGeom>
        </p:spPr>
      </p:pic>
      <p:pic>
        <p:nvPicPr>
          <p:cNvPr id="18" name="Grafik 17" descr="Marburg.jpg"/>
          <p:cNvPicPr>
            <a:picLocks noChangeAspect="1"/>
          </p:cNvPicPr>
          <p:nvPr/>
        </p:nvPicPr>
        <p:blipFill>
          <a:blip r:embed="rId5" cstate="print"/>
          <a:stretch>
            <a:fillRect/>
          </a:stretch>
        </p:blipFill>
        <p:spPr>
          <a:xfrm>
            <a:off x="2555776" y="3356992"/>
            <a:ext cx="3995936" cy="2996952"/>
          </a:xfrm>
          <a:prstGeom prst="rect">
            <a:avLst/>
          </a:prstGeom>
        </p:spPr>
      </p:pic>
      <p:grpSp>
        <p:nvGrpSpPr>
          <p:cNvPr id="21" name="Gruppieren 20"/>
          <p:cNvGrpSpPr/>
          <p:nvPr/>
        </p:nvGrpSpPr>
        <p:grpSpPr>
          <a:xfrm>
            <a:off x="-36512" y="0"/>
            <a:ext cx="2232248" cy="6858000"/>
            <a:chOff x="-36512" y="0"/>
            <a:chExt cx="2232248" cy="6858000"/>
          </a:xfrm>
        </p:grpSpPr>
        <p:sp>
          <p:nvSpPr>
            <p:cNvPr id="19" name="Textfeld 18"/>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20" name="Textfeld 19"/>
            <p:cNvSpPr txBox="1"/>
            <p:nvPr/>
          </p:nvSpPr>
          <p:spPr>
            <a:xfrm>
              <a:off x="-36512" y="61016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29000"/>
                                  </p:iterate>
                                  <p:childTnLst>
                                    <p:set>
                                      <p:cBhvr>
                                        <p:cTn id="6" dur="1" fill="hold">
                                          <p:stCondLst>
                                            <p:cond delay="0"/>
                                          </p:stCondLst>
                                        </p:cTn>
                                        <p:tgtEl>
                                          <p:spTgt spid="15"/>
                                        </p:tgtEl>
                                        <p:attrNameLst>
                                          <p:attrName>style.visibility</p:attrName>
                                        </p:attrNameLst>
                                      </p:cBhvr>
                                      <p:to>
                                        <p:strVal val="visible"/>
                                      </p:to>
                                    </p:set>
                                    <p:anim calcmode="discrete" valueType="clr">
                                      <p:cBhvr override="childStyle">
                                        <p:cTn id="7" dur="500"/>
                                        <p:tgtEl>
                                          <p:spTgt spid="15"/>
                                        </p:tgtEl>
                                        <p:attrNameLst>
                                          <p:attrName>style.color</p:attrName>
                                        </p:attrNameLst>
                                      </p:cBhvr>
                                      <p:tavLst>
                                        <p:tav tm="0">
                                          <p:val>
                                            <p:clrVal>
                                              <a:schemeClr val="accent2"/>
                                            </p:clrVal>
                                          </p:val>
                                        </p:tav>
                                        <p:tav tm="50000">
                                          <p:val>
                                            <p:clrVal>
                                              <a:schemeClr val="accent2"/>
                                            </p:clrVal>
                                          </p:val>
                                        </p:tav>
                                      </p:tavLst>
                                    </p:anim>
                                    <p:anim calcmode="discrete" valueType="clr">
                                      <p:cBhvr>
                                        <p:cTn id="8" dur="500"/>
                                        <p:tgtEl>
                                          <p:spTgt spid="15"/>
                                        </p:tgtEl>
                                        <p:attrNameLst>
                                          <p:attrName>fillcolor</p:attrName>
                                        </p:attrNameLst>
                                      </p:cBhvr>
                                      <p:tavLst>
                                        <p:tav tm="0">
                                          <p:val>
                                            <p:clrVal>
                                              <a:schemeClr val="accent2"/>
                                            </p:clrVal>
                                          </p:val>
                                        </p:tav>
                                        <p:tav tm="50000">
                                          <p:val>
                                            <p:clrVal>
                                              <a:schemeClr val="hlink"/>
                                            </p:clrVal>
                                          </p:val>
                                        </p:tav>
                                      </p:tavLst>
                                    </p:anim>
                                    <p:set>
                                      <p:cBhvr>
                                        <p:cTn id="9" dur="500"/>
                                        <p:tgtEl>
                                          <p:spTgt spid="15"/>
                                        </p:tgtEl>
                                        <p:attrNameLst>
                                          <p:attrName>fill.type</p:attrName>
                                        </p:attrNameLst>
                                      </p:cBhvr>
                                      <p:to>
                                        <p:strVal val="solid"/>
                                      </p:to>
                                    </p:set>
                                  </p:childTnLst>
                                </p:cTn>
                              </p:par>
                            </p:childTnLst>
                          </p:cTn>
                        </p:par>
                        <p:par>
                          <p:cTn id="10" fill="hold">
                            <p:stCondLst>
                              <p:cond delay="543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3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iterate type="lt">
                                    <p:tmAbs val="0"/>
                                  </p:iterate>
                                  <p:childTnLst>
                                    <p:set>
                                      <p:cBhvr>
                                        <p:cTn id="19" dur="1" fill="hold">
                                          <p:stCondLst>
                                            <p:cond delay="0"/>
                                          </p:stCondLst>
                                        </p:cTn>
                                        <p:tgtEl>
                                          <p:spTgt spid="15"/>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14"/>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childTnLst>
                                </p:cTn>
                              </p:par>
                            </p:childTnLst>
                          </p:cTn>
                        </p:par>
                        <p:par>
                          <p:cTn id="26" fill="hold">
                            <p:stCondLst>
                              <p:cond delay="0"/>
                            </p:stCondLst>
                            <p:childTnLst>
                              <p:par>
                                <p:cTn id="27" presetID="10" presetClass="entr" presetSubtype="0" fill="hold" nodeType="afterEffect">
                                  <p:stCondLst>
                                    <p:cond delay="100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3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8">
                                            <p:txEl>
                                              <p:pRg st="0" end="0"/>
                                            </p:txEl>
                                          </p:spTgt>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500"/>
                                        <p:tgtEl>
                                          <p:spTgt spid="10">
                                            <p:txEl>
                                              <p:pRg st="0" end="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3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1" end="1"/>
                                            </p:txEl>
                                          </p:spTgt>
                                        </p:tgtEl>
                                        <p:attrNameLst>
                                          <p:attrName>style.visibility</p:attrName>
                                        </p:attrNameLst>
                                      </p:cBhvr>
                                      <p:to>
                                        <p:strVal val="visible"/>
                                      </p:to>
                                    </p:set>
                                    <p:animEffect transition="in" filter="fade">
                                      <p:cBhvr>
                                        <p:cTn id="48" dur="2000"/>
                                        <p:tgtEl>
                                          <p:spTgt spid="10">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Effect transition="in" filter="fade">
                                      <p:cBhvr>
                                        <p:cTn id="53" dur="2000"/>
                                        <p:tgtEl>
                                          <p:spTgt spid="10">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xEl>
                                              <p:pRg st="3" end="3"/>
                                            </p:txEl>
                                          </p:spTgt>
                                        </p:tgtEl>
                                        <p:attrNameLst>
                                          <p:attrName>style.visibility</p:attrName>
                                        </p:attrNameLst>
                                      </p:cBhvr>
                                      <p:to>
                                        <p:strVal val="visible"/>
                                      </p:to>
                                    </p:set>
                                    <p:animEffect transition="in" filter="fade">
                                      <p:cBhvr>
                                        <p:cTn id="58" dur="2000"/>
                                        <p:tgtEl>
                                          <p:spTgt spid="10">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
                                            <p:txEl>
                                              <p:pRg st="5" end="5"/>
                                            </p:txEl>
                                          </p:spTgt>
                                        </p:tgtEl>
                                        <p:attrNameLst>
                                          <p:attrName>style.visibility</p:attrName>
                                        </p:attrNameLst>
                                      </p:cBhvr>
                                      <p:to>
                                        <p:strVal val="visible"/>
                                      </p:to>
                                    </p:set>
                                    <p:animEffect transition="in" filter="fade">
                                      <p:cBhvr>
                                        <p:cTn id="63" dur="2000"/>
                                        <p:tgtEl>
                                          <p:spTgt spid="10">
                                            <p:txEl>
                                              <p:pRg st="5" end="5"/>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3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
                                            <p:txEl>
                                              <p:pRg st="6" end="6"/>
                                            </p:txEl>
                                          </p:spTgt>
                                        </p:tgtEl>
                                        <p:attrNameLst>
                                          <p:attrName>style.visibility</p:attrName>
                                        </p:attrNameLst>
                                      </p:cBhvr>
                                      <p:to>
                                        <p:strVal val="visible"/>
                                      </p:to>
                                    </p:set>
                                    <p:animEffect transition="in" filter="fade">
                                      <p:cBhvr>
                                        <p:cTn id="71" dur="2000"/>
                                        <p:tgtEl>
                                          <p:spTgt spid="10">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0">
                                            <p:txEl>
                                              <p:pRg st="7" end="7"/>
                                            </p:txEl>
                                          </p:spTgt>
                                        </p:tgtEl>
                                        <p:attrNameLst>
                                          <p:attrName>style.visibility</p:attrName>
                                        </p:attrNameLst>
                                      </p:cBhvr>
                                      <p:to>
                                        <p:strVal val="visible"/>
                                      </p:to>
                                    </p:set>
                                    <p:animEffect transition="in" filter="fade">
                                      <p:cBhvr>
                                        <p:cTn id="76" dur="2000"/>
                                        <p:tgtEl>
                                          <p:spTgt spid="10">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10">
                                            <p:txEl>
                                              <p:pRg st="8" end="8"/>
                                            </p:txEl>
                                          </p:spTgt>
                                        </p:tgtEl>
                                        <p:attrNameLst>
                                          <p:attrName>style.visibility</p:attrName>
                                        </p:attrNameLst>
                                      </p:cBhvr>
                                      <p:to>
                                        <p:strVal val="visible"/>
                                      </p:to>
                                    </p:set>
                                    <p:animEffect transition="in" filter="fade">
                                      <p:cBhvr>
                                        <p:cTn id="81" dur="20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8" grpId="0" build="allAtOnce"/>
      <p:bldP spid="8" grpId="1" build="allAtOnce"/>
      <p:bldP spid="11" grpId="0"/>
      <p:bldP spid="11"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900608" y="188640"/>
            <a:ext cx="10081120" cy="1143000"/>
          </a:xfrm>
        </p:spPr>
        <p:txBody>
          <a:bodyPr>
            <a:noAutofit/>
          </a:bodyPr>
          <a:lstStyle/>
          <a:p>
            <a:r>
              <a:rPr lang="de-DE" sz="5000" dirty="0" smtClean="0">
                <a:solidFill>
                  <a:schemeClr val="accent2">
                    <a:lumMod val="60000"/>
                    <a:lumOff val="40000"/>
                  </a:schemeClr>
                </a:solidFill>
              </a:rPr>
              <a:t>        The End</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008112" y="2492896"/>
            <a:ext cx="8100392" cy="3384376"/>
          </a:xfrm>
          <a:effectLst>
            <a:innerShdw blurRad="63500" dist="50800" dir="10800000">
              <a:prstClr val="black">
                <a:alpha val="50000"/>
              </a:prstClr>
            </a:innerShdw>
          </a:effectLst>
        </p:spPr>
        <p:txBody>
          <a:bodyPr>
            <a:noAutofit/>
          </a:bodyPr>
          <a:lstStyle/>
          <a:p>
            <a:pPr>
              <a:spcAft>
                <a:spcPts val="1000"/>
              </a:spcAft>
              <a:buSzPct val="100000"/>
              <a:buNone/>
            </a:pPr>
            <a:r>
              <a:rPr lang="de-CH" sz="3600" b="1" dirty="0" smtClean="0"/>
              <a:t>   Den </a:t>
            </a:r>
            <a:r>
              <a:rPr lang="de-CH" sz="3600" b="1" dirty="0" smtClean="0"/>
              <a:t>echten Sammler erkennt </a:t>
            </a:r>
            <a:r>
              <a:rPr lang="de-CH" sz="3600" b="1" dirty="0" smtClean="0"/>
              <a:t/>
            </a:r>
            <a:br>
              <a:rPr lang="de-CH" sz="3600" b="1" dirty="0" smtClean="0"/>
            </a:br>
            <a:r>
              <a:rPr lang="de-CH" sz="3600" b="1" dirty="0" smtClean="0"/>
              <a:t>man </a:t>
            </a:r>
            <a:r>
              <a:rPr lang="de-CH" sz="3600" b="1" dirty="0" smtClean="0"/>
              <a:t>nicht an dem, was er hat, sondern an dem, worüber er sich freuen würde.</a:t>
            </a:r>
            <a:br>
              <a:rPr lang="de-CH" sz="3600" b="1" dirty="0" smtClean="0"/>
            </a:br>
            <a:r>
              <a:rPr lang="de-CH" sz="3600" b="1" dirty="0" smtClean="0"/>
              <a:t>                                          </a:t>
            </a:r>
            <a:r>
              <a:rPr lang="de-CH" sz="2000" b="1" i="1" dirty="0" smtClean="0"/>
              <a:t>(</a:t>
            </a:r>
            <a:r>
              <a:rPr lang="de-CH" sz="2000" b="1" i="1" dirty="0" smtClean="0"/>
              <a:t>M</a:t>
            </a:r>
            <a:r>
              <a:rPr lang="de-CH" sz="2000" b="1" i="1" dirty="0" smtClean="0"/>
              <a:t>arc Chagall)</a:t>
            </a:r>
            <a:r>
              <a:rPr lang="de-CH" sz="2000" b="1" dirty="0" smtClean="0">
                <a:hlinkClick r:id="rId2"/>
              </a:rPr>
              <a:t> </a:t>
            </a:r>
            <a:endParaRPr lang="de-CH" sz="2000" b="1" dirty="0" smtClean="0"/>
          </a:p>
        </p:txBody>
      </p:sp>
      <p:sp>
        <p:nvSpPr>
          <p:cNvPr id="5" name="Foliennummernplatzhalter 4"/>
          <p:cNvSpPr>
            <a:spLocks noGrp="1"/>
          </p:cNvSpPr>
          <p:nvPr>
            <p:ph type="sldNum" sz="quarter" idx="12"/>
          </p:nvPr>
        </p:nvSpPr>
        <p:spPr>
          <a:xfrm>
            <a:off x="7924800" y="6416675"/>
            <a:ext cx="762000" cy="221683"/>
          </a:xfrm>
        </p:spPr>
        <p:txBody>
          <a:bodyPr/>
          <a:lstStyle/>
          <a:p>
            <a:fld id="{E6B487C8-80E0-4317-A3CD-4BC78025854B}" type="slidenum">
              <a:rPr lang="en-US" smtClean="0"/>
              <a:pPr/>
              <a:t>20</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Inhaltsplatzhalter 9"/>
          <p:cNvSpPr txBox="1">
            <a:spLocks/>
          </p:cNvSpPr>
          <p:nvPr/>
        </p:nvSpPr>
        <p:spPr>
          <a:xfrm>
            <a:off x="7596336" y="7749480"/>
            <a:ext cx="5220072" cy="999728"/>
          </a:xfrm>
          <a:prstGeom prst="rect">
            <a:avLst/>
          </a:prstGeom>
          <a:effectLst>
            <a:innerShdw blurRad="63500" dist="50800" dir="10800000">
              <a:prstClr val="black">
                <a:alpha val="50000"/>
              </a:prstClr>
            </a:innerShdw>
          </a:effectLst>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0"/>
                                        <p:tgtEl>
                                          <p:spTgt spid="10">
                                            <p:txEl>
                                              <p:pRg st="0" end="0"/>
                                            </p:txEl>
                                          </p:spTgt>
                                        </p:tgtEl>
                                      </p:cBhvr>
                                    </p:animEffect>
                                  </p:childTnLst>
                                </p:cTn>
                              </p:par>
                            </p:childTnLst>
                          </p:cTn>
                        </p:par>
                        <p:par>
                          <p:cTn id="8" fill="hold">
                            <p:stCondLst>
                              <p:cond delay="5000"/>
                            </p:stCondLst>
                            <p:childTnLst>
                              <p:par>
                                <p:cTn id="9" presetID="10" presetClass="exit" presetSubtype="0" fill="hold" grpId="1" nodeType="afterEffect">
                                  <p:stCondLst>
                                    <p:cond delay="5000"/>
                                  </p:stCondLst>
                                  <p:childTnLst>
                                    <p:animEffect transition="out" filter="fade">
                                      <p:cBhvr>
                                        <p:cTn id="10" dur="5000"/>
                                        <p:tgtEl>
                                          <p:spTgt spid="10">
                                            <p:txEl>
                                              <p:pRg st="0" end="0"/>
                                            </p:txEl>
                                          </p:spTgt>
                                        </p:tgtEl>
                                      </p:cBhvr>
                                    </p:animEffect>
                                    <p:set>
                                      <p:cBhvr>
                                        <p:cTn id="11" dur="1" fill="hold">
                                          <p:stCondLst>
                                            <p:cond delay="4999"/>
                                          </p:stCondLst>
                                        </p:cTn>
                                        <p:tgtEl>
                                          <p:spTgt spid="10">
                                            <p:txEl>
                                              <p:pRg st="0" end="0"/>
                                            </p:txEl>
                                          </p:spTgt>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0"/>
                                        <p:tgtEl>
                                          <p:spTgt spid="9"/>
                                        </p:tgtEl>
                                      </p:cBhvr>
                                    </p:animEffect>
                                    <p:set>
                                      <p:cBhvr>
                                        <p:cTn id="14" dur="1" fill="hold">
                                          <p:stCondLst>
                                            <p:cond delay="4999"/>
                                          </p:stCondLst>
                                        </p:cTn>
                                        <p:tgtEl>
                                          <p:spTgt spid="9"/>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0"/>
                                        <p:tgtEl>
                                          <p:spTgt spid="12"/>
                                        </p:tgtEl>
                                      </p:cBhvr>
                                    </p:animEffect>
                                    <p:set>
                                      <p:cBhvr>
                                        <p:cTn id="17" dur="1" fill="hold">
                                          <p:stCondLst>
                                            <p:cond delay="4999"/>
                                          </p:stCondLst>
                                        </p:cTn>
                                        <p:tgtEl>
                                          <p:spTgt spid="12"/>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0"/>
                                        <p:tgtEl>
                                          <p:spTgt spid="13"/>
                                        </p:tgtEl>
                                      </p:cBhvr>
                                    </p:animEffect>
                                    <p:set>
                                      <p:cBhvr>
                                        <p:cTn id="20"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0" grpId="1" build="p"/>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Das Sammeln</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3</a:t>
            </a:fld>
            <a:endParaRPr lang="en-US"/>
          </a:p>
        </p:txBody>
      </p:sp>
      <p:sp>
        <p:nvSpPr>
          <p:cNvPr id="15" name="Titel 8"/>
          <p:cNvSpPr txBox="1">
            <a:spLocks/>
          </p:cNvSpPr>
          <p:nvPr/>
        </p:nvSpPr>
        <p:spPr>
          <a:xfrm>
            <a:off x="1259632" y="1700808"/>
            <a:ext cx="7571184" cy="338437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CH" sz="3600" b="1" i="0" u="none" strike="noStrike" kern="1200" cap="none" spc="0" normalizeH="0" baseline="0" noProof="0" dirty="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11" name="Titel 8"/>
          <p:cNvSpPr txBox="1">
            <a:spLocks/>
          </p:cNvSpPr>
          <p:nvPr/>
        </p:nvSpPr>
        <p:spPr>
          <a:xfrm>
            <a:off x="1619672" y="1412776"/>
            <a:ext cx="8136904" cy="10225136"/>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fontAlgn="auto">
              <a:spcAft>
                <a:spcPts val="0"/>
              </a:spcAft>
            </a:pPr>
            <a:endParaRPr kumimoji="0" lang="de-CH" sz="1000" b="1" i="0" u="none" strike="noStrike" kern="1200" cap="none" spc="0" normalizeH="0" baseline="0" noProof="0" dirty="0">
              <a:ln w="6350">
                <a:noFill/>
              </a:ln>
              <a:solidFill>
                <a:schemeClr val="accent2">
                  <a:lumMod val="60000"/>
                  <a:lumOff val="40000"/>
                </a:schemeClr>
              </a:solidFill>
              <a:effectLst>
                <a:outerShdw blurRad="38100" dist="38100" dir="2700000" algn="tl">
                  <a:srgbClr val="000000">
                    <a:alpha val="43137"/>
                  </a:srgbClr>
                </a:outerShdw>
              </a:effectLst>
              <a:uLnTx/>
              <a:uFillTx/>
              <a:latin typeface="Vladimir Script)"/>
              <a:ea typeface="+mj-ea"/>
              <a:cs typeface="+mj-cs"/>
            </a:endParaRPr>
          </a:p>
        </p:txBody>
      </p:sp>
      <p:sp>
        <p:nvSpPr>
          <p:cNvPr id="17" name="Titel 8"/>
          <p:cNvSpPr txBox="1">
            <a:spLocks/>
          </p:cNvSpPr>
          <p:nvPr/>
        </p:nvSpPr>
        <p:spPr>
          <a:xfrm>
            <a:off x="1475656" y="1412776"/>
            <a:ext cx="7416824" cy="5256584"/>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lvl="0" fontAlgn="auto">
              <a:lnSpc>
                <a:spcPts val="3000"/>
              </a:lnSpc>
              <a:spcAft>
                <a:spcPts val="0"/>
              </a:spcAft>
            </a:pP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Ein Vater </a:t>
            </a: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klagt</a:t>
            </a: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a:t>
            </a:r>
            <a:b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b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„Durch einen Zufall hat meine Tochter beim Spazieren mal eine Radkappe gesehen und als so toll und wichtig empfunden, dass sie sie zwei </a:t>
            </a: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Kilometer </a:t>
            </a: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bis nach Hause mitgeschleppt hat. Seitdem hat sie den „Radkappenblick“. Ihr glaubt gar nicht, wie viele Radkappen an Böschungen etc. rumliegen. </a:t>
            </a:r>
            <a:b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b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Mindestens einmal die Woche muss ich bremsen, die nächste Wendestelle suchen, nur weil mein Töchterlein an einer unmöglichen Stelle eine Radkappe entdeckt hat. Mittlerweile hat sie 43 Stück und unser wirklich </a:t>
            </a:r>
            <a:r>
              <a:rPr lang="de-DE" sz="3000" b="1" dirty="0" err="1"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grosses</a:t>
            </a:r>
            <a:r>
              <a:rPr lang="de-DE" sz="3000" b="1" dirty="0" smtClean="0">
                <a:ln w="6350">
                  <a:solidFill>
                    <a:schemeClr val="bg1">
                      <a:lumMod val="95000"/>
                      <a:lumOff val="5000"/>
                    </a:schemeClr>
                  </a:solidFill>
                </a:ln>
                <a:solidFill>
                  <a:schemeClr val="accent2">
                    <a:lumMod val="60000"/>
                    <a:lumOff val="40000"/>
                  </a:schemeClr>
                </a:solidFill>
                <a:latin typeface="Vladimir Script" pitchFamily="66" charset="0"/>
                <a:ea typeface="+mj-ea"/>
                <a:cs typeface="+mj-cs"/>
              </a:rPr>
              <a:t> Gartenhaus und die Garage sind dekoriert.  Ich hoffe, sie steigt bald auf Sticker um.“</a:t>
            </a:r>
            <a:endParaRPr kumimoji="0" lang="de-CH" sz="3000" b="1" i="0" u="none" strike="noStrike" kern="1200" cap="none" spc="0" normalizeH="0" baseline="0" noProof="0" dirty="0">
              <a:ln w="6350">
                <a:solidFill>
                  <a:schemeClr val="bg1">
                    <a:lumMod val="95000"/>
                    <a:lumOff val="5000"/>
                  </a:schemeClr>
                </a:solidFill>
              </a:ln>
              <a:solidFill>
                <a:schemeClr val="accent2">
                  <a:lumMod val="60000"/>
                  <a:lumOff val="40000"/>
                </a:schemeClr>
              </a:solidFill>
              <a:uLnTx/>
              <a:uFillTx/>
              <a:latin typeface="Vladimir Script" pitchFamily="66" charset="0"/>
              <a:ea typeface="+mj-ea"/>
              <a:cs typeface="+mj-cs"/>
            </a:endParaRPr>
          </a:p>
        </p:txBody>
      </p:sp>
      <p:grpSp>
        <p:nvGrpSpPr>
          <p:cNvPr id="10" name="Gruppieren 9"/>
          <p:cNvGrpSpPr/>
          <p:nvPr/>
        </p:nvGrpSpPr>
        <p:grpSpPr>
          <a:xfrm>
            <a:off x="-36512" y="0"/>
            <a:ext cx="2232248" cy="6858000"/>
            <a:chOff x="-36512" y="0"/>
            <a:chExt cx="2232248" cy="6858000"/>
          </a:xfrm>
        </p:grpSpPr>
        <p:sp>
          <p:nvSpPr>
            <p:cNvPr id="14" name="Textfeld 13"/>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6" name="Textfeld 15"/>
            <p:cNvSpPr txBox="1"/>
            <p:nvPr/>
          </p:nvSpPr>
          <p:spPr>
            <a:xfrm>
              <a:off x="-36512" y="61016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wd">
                                    <p:tmPct val="20000"/>
                                  </p:iterate>
                                  <p:childTnLst>
                                    <p:set>
                                      <p:cBhvr>
                                        <p:cTn id="6" dur="1" fill="hold">
                                          <p:stCondLst>
                                            <p:cond delay="0"/>
                                          </p:stCondLst>
                                        </p:cTn>
                                        <p:tgtEl>
                                          <p:spTgt spid="17">
                                            <p:txEl>
                                              <p:pRg st="0" end="0"/>
                                            </p:txEl>
                                          </p:spTgt>
                                        </p:tgtEl>
                                        <p:attrNameLst>
                                          <p:attrName>style.visibility</p:attrName>
                                        </p:attrNameLst>
                                      </p:cBhvr>
                                      <p:to>
                                        <p:strVal val="visible"/>
                                      </p:to>
                                    </p:set>
                                    <p:anim calcmode="discrete" valueType="clr">
                                      <p:cBhvr override="childStyle">
                                        <p:cTn id="7" dur="2000"/>
                                        <p:tgtEl>
                                          <p:spTgt spid="17">
                                            <p:txEl>
                                              <p:pRg st="0" end="0"/>
                                            </p:txEl>
                                          </p:spTgt>
                                        </p:tgtEl>
                                        <p:attrNameLst>
                                          <p:attrName>style.color</p:attrName>
                                        </p:attrNameLst>
                                      </p:cBhvr>
                                      <p:tavLst>
                                        <p:tav tm="0">
                                          <p:val>
                                            <p:clrVal>
                                              <a:schemeClr val="bg1"/>
                                            </p:clrVal>
                                          </p:val>
                                        </p:tav>
                                        <p:tav tm="50000">
                                          <p:val>
                                            <p:clrVal>
                                              <a:schemeClr val="bg1"/>
                                            </p:clrVal>
                                          </p:val>
                                        </p:tav>
                                      </p:tavLst>
                                    </p:anim>
                                    <p:anim calcmode="discrete" valueType="clr">
                                      <p:cBhvr>
                                        <p:cTn id="8" dur="2000"/>
                                        <p:tgtEl>
                                          <p:spTgt spid="17">
                                            <p:txEl>
                                              <p:pRg st="0" end="0"/>
                                            </p:txEl>
                                          </p:spTgt>
                                        </p:tgtEl>
                                        <p:attrNameLst>
                                          <p:attrName>fillcolor</p:attrName>
                                        </p:attrNameLst>
                                      </p:cBhvr>
                                      <p:tavLst>
                                        <p:tav tm="0">
                                          <p:val>
                                            <p:clrVal>
                                              <a:schemeClr val="accent2"/>
                                            </p:clrVal>
                                          </p:val>
                                        </p:tav>
                                        <p:tav tm="50000">
                                          <p:val>
                                            <p:clrVal>
                                              <a:schemeClr val="hlink"/>
                                            </p:clrVal>
                                          </p:val>
                                        </p:tav>
                                      </p:tavLst>
                                    </p:anim>
                                    <p:set>
                                      <p:cBhvr>
                                        <p:cTn id="9" dur="2000"/>
                                        <p:tgtEl>
                                          <p:spTgt spid="1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899592" y="125760"/>
            <a:ext cx="8136904" cy="1143000"/>
          </a:xfrm>
        </p:spPr>
        <p:txBody>
          <a:bodyPr>
            <a:noAutofit/>
          </a:bodyPr>
          <a:lstStyle/>
          <a:p>
            <a:r>
              <a:rPr lang="de-DE" sz="5000" dirty="0" smtClean="0">
                <a:solidFill>
                  <a:schemeClr val="accent2">
                    <a:lumMod val="60000"/>
                    <a:lumOff val="40000"/>
                  </a:schemeClr>
                </a:solidFill>
              </a:rPr>
              <a:t> Wertdenken fehlt noch</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259632" y="1412776"/>
            <a:ext cx="7488832" cy="3052976"/>
          </a:xfrm>
          <a:effectLst>
            <a:innerShdw blurRad="63500" dist="50800" dir="10800000">
              <a:prstClr val="black">
                <a:alpha val="50000"/>
              </a:prstClr>
            </a:innerShdw>
          </a:effectLst>
        </p:spPr>
        <p:txBody>
          <a:bodyPr>
            <a:normAutofit/>
          </a:bodyPr>
          <a:lstStyle/>
          <a:p>
            <a:pPr>
              <a:buNone/>
            </a:pPr>
            <a:endParaRPr lang="de-DE" dirty="0" smtClean="0"/>
          </a:p>
          <a:p>
            <a:pPr>
              <a:buSzPct val="100000"/>
              <a:buNone/>
            </a:pPr>
            <a:r>
              <a:rPr lang="de-DE" dirty="0" smtClean="0"/>
              <a:t>  </a:t>
            </a:r>
          </a:p>
        </p:txBody>
      </p:sp>
      <p:sp>
        <p:nvSpPr>
          <p:cNvPr id="5" name="Foliennummernplatzhalter 4"/>
          <p:cNvSpPr>
            <a:spLocks noGrp="1"/>
          </p:cNvSpPr>
          <p:nvPr>
            <p:ph type="sldNum" sz="quarter" idx="12"/>
          </p:nvPr>
        </p:nvSpPr>
        <p:spPr/>
        <p:txBody>
          <a:bodyPr/>
          <a:lstStyle/>
          <a:p>
            <a:fld id="{E6B487C8-80E0-4317-A3CD-4BC78025854B}" type="slidenum">
              <a:rPr lang="en-US" smtClean="0"/>
              <a:pPr/>
              <a:t>4</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pic>
        <p:nvPicPr>
          <p:cNvPr id="16" name="Grafik 15" descr="imagesCAIXZ1SB.jpg"/>
          <p:cNvPicPr>
            <a:picLocks noChangeAspect="1"/>
          </p:cNvPicPr>
          <p:nvPr/>
        </p:nvPicPr>
        <p:blipFill>
          <a:blip r:embed="rId3" cstate="print"/>
          <a:srcRect t="3360"/>
          <a:stretch>
            <a:fillRect/>
          </a:stretch>
        </p:blipFill>
        <p:spPr>
          <a:xfrm>
            <a:off x="5148064" y="1484784"/>
            <a:ext cx="1071563" cy="1035563"/>
          </a:xfrm>
          <a:prstGeom prst="rect">
            <a:avLst/>
          </a:prstGeom>
        </p:spPr>
      </p:pic>
      <p:pic>
        <p:nvPicPr>
          <p:cNvPr id="17" name="Grafik 16" descr="imagesCAQL26JS.jpg"/>
          <p:cNvPicPr>
            <a:picLocks noChangeAspect="1"/>
          </p:cNvPicPr>
          <p:nvPr/>
        </p:nvPicPr>
        <p:blipFill>
          <a:blip r:embed="rId4" cstate="print"/>
          <a:stretch>
            <a:fillRect/>
          </a:stretch>
        </p:blipFill>
        <p:spPr>
          <a:xfrm>
            <a:off x="6274314" y="1484784"/>
            <a:ext cx="966870" cy="1037277"/>
          </a:xfrm>
          <a:prstGeom prst="rect">
            <a:avLst/>
          </a:prstGeom>
        </p:spPr>
      </p:pic>
      <p:pic>
        <p:nvPicPr>
          <p:cNvPr id="18" name="Grafik 17" descr="imagesCAWI3FC4.jpg"/>
          <p:cNvPicPr>
            <a:picLocks noChangeAspect="1"/>
          </p:cNvPicPr>
          <p:nvPr/>
        </p:nvPicPr>
        <p:blipFill>
          <a:blip r:embed="rId5" cstate="print"/>
          <a:stretch>
            <a:fillRect/>
          </a:stretch>
        </p:blipFill>
        <p:spPr>
          <a:xfrm>
            <a:off x="7308303" y="1484784"/>
            <a:ext cx="1035563" cy="1035563"/>
          </a:xfrm>
          <a:prstGeom prst="rect">
            <a:avLst/>
          </a:prstGeom>
        </p:spPr>
      </p:pic>
      <p:pic>
        <p:nvPicPr>
          <p:cNvPr id="19" name="Grafik 18" descr="imagesCA0TZXYZ.jpg"/>
          <p:cNvPicPr>
            <a:picLocks noChangeAspect="1"/>
          </p:cNvPicPr>
          <p:nvPr/>
        </p:nvPicPr>
        <p:blipFill>
          <a:blip r:embed="rId6" cstate="print"/>
          <a:stretch>
            <a:fillRect/>
          </a:stretch>
        </p:blipFill>
        <p:spPr>
          <a:xfrm>
            <a:off x="1870200" y="1484784"/>
            <a:ext cx="999233" cy="994792"/>
          </a:xfrm>
          <a:prstGeom prst="rect">
            <a:avLst/>
          </a:prstGeom>
        </p:spPr>
      </p:pic>
      <p:pic>
        <p:nvPicPr>
          <p:cNvPr id="20" name="Grafik 19" descr="imagesCAW05XX3.jpg"/>
          <p:cNvPicPr>
            <a:picLocks noChangeAspect="1"/>
          </p:cNvPicPr>
          <p:nvPr/>
        </p:nvPicPr>
        <p:blipFill>
          <a:blip r:embed="rId7" cstate="print"/>
          <a:stretch>
            <a:fillRect/>
          </a:stretch>
        </p:blipFill>
        <p:spPr>
          <a:xfrm>
            <a:off x="2921442" y="1484784"/>
            <a:ext cx="1008112" cy="1008112"/>
          </a:xfrm>
          <a:prstGeom prst="rect">
            <a:avLst/>
          </a:prstGeom>
        </p:spPr>
      </p:pic>
      <p:pic>
        <p:nvPicPr>
          <p:cNvPr id="21" name="Grafik 20" descr="imagesCAIA2I6Q.jpg"/>
          <p:cNvPicPr>
            <a:picLocks noChangeAspect="1"/>
          </p:cNvPicPr>
          <p:nvPr/>
        </p:nvPicPr>
        <p:blipFill>
          <a:blip r:embed="rId8" cstate="print"/>
          <a:srcRect l="8749" r="8749"/>
          <a:stretch>
            <a:fillRect/>
          </a:stretch>
        </p:blipFill>
        <p:spPr>
          <a:xfrm>
            <a:off x="3987310" y="1484784"/>
            <a:ext cx="1121336" cy="1013077"/>
          </a:xfrm>
          <a:prstGeom prst="rect">
            <a:avLst/>
          </a:prstGeom>
        </p:spPr>
      </p:pic>
      <p:pic>
        <p:nvPicPr>
          <p:cNvPr id="28" name="Grafik 27" descr="2012_panini_spieler 1.jpg"/>
          <p:cNvPicPr>
            <a:picLocks noChangeAspect="1"/>
          </p:cNvPicPr>
          <p:nvPr/>
        </p:nvPicPr>
        <p:blipFill>
          <a:blip r:embed="rId9" cstate="print"/>
          <a:stretch>
            <a:fillRect/>
          </a:stretch>
        </p:blipFill>
        <p:spPr>
          <a:xfrm>
            <a:off x="1874955" y="2564904"/>
            <a:ext cx="752829" cy="1072211"/>
          </a:xfrm>
          <a:prstGeom prst="rect">
            <a:avLst/>
          </a:prstGeom>
        </p:spPr>
      </p:pic>
      <p:pic>
        <p:nvPicPr>
          <p:cNvPr id="29" name="Grafik 28" descr="2012_panini_spieler 2.jpg"/>
          <p:cNvPicPr>
            <a:picLocks noChangeAspect="1"/>
          </p:cNvPicPr>
          <p:nvPr/>
        </p:nvPicPr>
        <p:blipFill>
          <a:blip r:embed="rId10" cstate="print"/>
          <a:stretch>
            <a:fillRect/>
          </a:stretch>
        </p:blipFill>
        <p:spPr>
          <a:xfrm>
            <a:off x="2665288" y="2564904"/>
            <a:ext cx="792088" cy="1080120"/>
          </a:xfrm>
          <a:prstGeom prst="rect">
            <a:avLst/>
          </a:prstGeom>
        </p:spPr>
      </p:pic>
      <p:pic>
        <p:nvPicPr>
          <p:cNvPr id="30" name="Grafik 29" descr="2012_panini_spieler 3.jpg"/>
          <p:cNvPicPr>
            <a:picLocks noChangeAspect="1"/>
          </p:cNvPicPr>
          <p:nvPr/>
        </p:nvPicPr>
        <p:blipFill>
          <a:blip r:embed="rId11" cstate="print"/>
          <a:stretch>
            <a:fillRect/>
          </a:stretch>
        </p:blipFill>
        <p:spPr>
          <a:xfrm>
            <a:off x="3483255" y="2564904"/>
            <a:ext cx="770408" cy="1080119"/>
          </a:xfrm>
          <a:prstGeom prst="rect">
            <a:avLst/>
          </a:prstGeom>
        </p:spPr>
      </p:pic>
      <p:pic>
        <p:nvPicPr>
          <p:cNvPr id="31" name="Grafik 30" descr="2012_panini_spieler 4.jpg"/>
          <p:cNvPicPr>
            <a:picLocks noChangeAspect="1"/>
          </p:cNvPicPr>
          <p:nvPr/>
        </p:nvPicPr>
        <p:blipFill>
          <a:blip r:embed="rId12" cstate="print"/>
          <a:stretch>
            <a:fillRect/>
          </a:stretch>
        </p:blipFill>
        <p:spPr>
          <a:xfrm>
            <a:off x="4275343" y="2564904"/>
            <a:ext cx="769294" cy="1080119"/>
          </a:xfrm>
          <a:prstGeom prst="rect">
            <a:avLst/>
          </a:prstGeom>
        </p:spPr>
      </p:pic>
      <p:pic>
        <p:nvPicPr>
          <p:cNvPr id="32" name="Grafik 31" descr="Panini_Pressebild_ENG_Rooney 5.jpg"/>
          <p:cNvPicPr>
            <a:picLocks noChangeAspect="1"/>
          </p:cNvPicPr>
          <p:nvPr/>
        </p:nvPicPr>
        <p:blipFill>
          <a:blip r:embed="rId13" cstate="print"/>
          <a:stretch>
            <a:fillRect/>
          </a:stretch>
        </p:blipFill>
        <p:spPr>
          <a:xfrm>
            <a:off x="5064430" y="2564904"/>
            <a:ext cx="778159" cy="1080120"/>
          </a:xfrm>
          <a:prstGeom prst="rect">
            <a:avLst/>
          </a:prstGeom>
        </p:spPr>
      </p:pic>
      <p:pic>
        <p:nvPicPr>
          <p:cNvPr id="33" name="Grafik 32" descr="imagesCANIRYO2.jpg"/>
          <p:cNvPicPr>
            <a:picLocks noChangeAspect="1"/>
          </p:cNvPicPr>
          <p:nvPr/>
        </p:nvPicPr>
        <p:blipFill>
          <a:blip r:embed="rId14" cstate="print"/>
          <a:stretch>
            <a:fillRect/>
          </a:stretch>
        </p:blipFill>
        <p:spPr>
          <a:xfrm>
            <a:off x="5868144" y="2564904"/>
            <a:ext cx="809047" cy="1080120"/>
          </a:xfrm>
          <a:prstGeom prst="rect">
            <a:avLst/>
          </a:prstGeom>
        </p:spPr>
      </p:pic>
      <p:pic>
        <p:nvPicPr>
          <p:cNvPr id="34" name="Grafik 33" descr="imagesCAV3D6Y8.jpg"/>
          <p:cNvPicPr>
            <a:picLocks noChangeAspect="1"/>
          </p:cNvPicPr>
          <p:nvPr/>
        </p:nvPicPr>
        <p:blipFill>
          <a:blip r:embed="rId15" cstate="print"/>
          <a:stretch>
            <a:fillRect/>
          </a:stretch>
        </p:blipFill>
        <p:spPr>
          <a:xfrm>
            <a:off x="6723614" y="2564904"/>
            <a:ext cx="809048" cy="1080120"/>
          </a:xfrm>
          <a:prstGeom prst="rect">
            <a:avLst/>
          </a:prstGeom>
        </p:spPr>
      </p:pic>
      <p:pic>
        <p:nvPicPr>
          <p:cNvPr id="36" name="Grafik 35" descr="imagesCA1FYQ0A.jpg"/>
          <p:cNvPicPr>
            <a:picLocks noChangeAspect="1"/>
          </p:cNvPicPr>
          <p:nvPr/>
        </p:nvPicPr>
        <p:blipFill>
          <a:blip r:embed="rId16" cstate="print"/>
          <a:stretch>
            <a:fillRect/>
          </a:stretch>
        </p:blipFill>
        <p:spPr>
          <a:xfrm>
            <a:off x="7561832" y="2564904"/>
            <a:ext cx="831187" cy="1080120"/>
          </a:xfrm>
          <a:prstGeom prst="rect">
            <a:avLst/>
          </a:prstGeom>
        </p:spPr>
      </p:pic>
      <p:pic>
        <p:nvPicPr>
          <p:cNvPr id="37" name="Grafik 36" descr="DSCN8769.jpg"/>
          <p:cNvPicPr>
            <a:picLocks noChangeAspect="1"/>
          </p:cNvPicPr>
          <p:nvPr/>
        </p:nvPicPr>
        <p:blipFill>
          <a:blip r:embed="rId17" cstate="print"/>
          <a:stretch>
            <a:fillRect/>
          </a:stretch>
        </p:blipFill>
        <p:spPr>
          <a:xfrm>
            <a:off x="1861574" y="3717032"/>
            <a:ext cx="771885" cy="1080120"/>
          </a:xfrm>
          <a:prstGeom prst="rect">
            <a:avLst/>
          </a:prstGeom>
        </p:spPr>
      </p:pic>
      <p:pic>
        <p:nvPicPr>
          <p:cNvPr id="38" name="Grafik 37" descr="DSCN8770.jpg"/>
          <p:cNvPicPr>
            <a:picLocks noChangeAspect="1"/>
          </p:cNvPicPr>
          <p:nvPr/>
        </p:nvPicPr>
        <p:blipFill>
          <a:blip r:embed="rId18" cstate="print"/>
          <a:stretch>
            <a:fillRect/>
          </a:stretch>
        </p:blipFill>
        <p:spPr>
          <a:xfrm>
            <a:off x="2653662" y="3717032"/>
            <a:ext cx="792088" cy="1088473"/>
          </a:xfrm>
          <a:prstGeom prst="rect">
            <a:avLst/>
          </a:prstGeom>
        </p:spPr>
      </p:pic>
      <p:pic>
        <p:nvPicPr>
          <p:cNvPr id="39" name="Grafik 38" descr="DSCN8773.jpg"/>
          <p:cNvPicPr>
            <a:picLocks noChangeAspect="1"/>
          </p:cNvPicPr>
          <p:nvPr/>
        </p:nvPicPr>
        <p:blipFill>
          <a:blip r:embed="rId19" cstate="print"/>
          <a:stretch>
            <a:fillRect/>
          </a:stretch>
        </p:blipFill>
        <p:spPr>
          <a:xfrm>
            <a:off x="3463003" y="3717032"/>
            <a:ext cx="750136" cy="1080120"/>
          </a:xfrm>
          <a:prstGeom prst="rect">
            <a:avLst/>
          </a:prstGeom>
        </p:spPr>
      </p:pic>
      <p:pic>
        <p:nvPicPr>
          <p:cNvPr id="40" name="Grafik 39" descr="DSCN8784.jpg"/>
          <p:cNvPicPr>
            <a:picLocks noChangeAspect="1"/>
          </p:cNvPicPr>
          <p:nvPr/>
        </p:nvPicPr>
        <p:blipFill>
          <a:blip r:embed="rId20" cstate="print"/>
          <a:stretch>
            <a:fillRect/>
          </a:stretch>
        </p:blipFill>
        <p:spPr>
          <a:xfrm>
            <a:off x="4228905" y="3717032"/>
            <a:ext cx="766620" cy="1080120"/>
          </a:xfrm>
          <a:prstGeom prst="rect">
            <a:avLst/>
          </a:prstGeom>
        </p:spPr>
      </p:pic>
      <p:pic>
        <p:nvPicPr>
          <p:cNvPr id="41" name="Grafik 40" descr="DSCN8848.jpg"/>
          <p:cNvPicPr>
            <a:picLocks noChangeAspect="1"/>
          </p:cNvPicPr>
          <p:nvPr/>
        </p:nvPicPr>
        <p:blipFill>
          <a:blip r:embed="rId21" cstate="print"/>
          <a:stretch>
            <a:fillRect/>
          </a:stretch>
        </p:blipFill>
        <p:spPr>
          <a:xfrm>
            <a:off x="5015674" y="3717032"/>
            <a:ext cx="771119" cy="1080120"/>
          </a:xfrm>
          <a:prstGeom prst="rect">
            <a:avLst/>
          </a:prstGeom>
        </p:spPr>
      </p:pic>
      <p:pic>
        <p:nvPicPr>
          <p:cNvPr id="42" name="Grafik 41" descr="DSCN8779.jpg"/>
          <p:cNvPicPr>
            <a:picLocks noChangeAspect="1"/>
          </p:cNvPicPr>
          <p:nvPr/>
        </p:nvPicPr>
        <p:blipFill>
          <a:blip r:embed="rId22" cstate="print"/>
          <a:stretch>
            <a:fillRect/>
          </a:stretch>
        </p:blipFill>
        <p:spPr>
          <a:xfrm>
            <a:off x="5807762" y="3725658"/>
            <a:ext cx="868043" cy="1080120"/>
          </a:xfrm>
          <a:prstGeom prst="rect">
            <a:avLst/>
          </a:prstGeom>
        </p:spPr>
      </p:pic>
      <p:pic>
        <p:nvPicPr>
          <p:cNvPr id="43" name="Grafik 42" descr="DSCN8833.jpg"/>
          <p:cNvPicPr>
            <a:picLocks noChangeAspect="1"/>
          </p:cNvPicPr>
          <p:nvPr/>
        </p:nvPicPr>
        <p:blipFill>
          <a:blip r:embed="rId23" cstate="print"/>
          <a:stretch>
            <a:fillRect/>
          </a:stretch>
        </p:blipFill>
        <p:spPr>
          <a:xfrm>
            <a:off x="6697736" y="3717032"/>
            <a:ext cx="1262456" cy="1080120"/>
          </a:xfrm>
          <a:prstGeom prst="rect">
            <a:avLst/>
          </a:prstGeom>
        </p:spPr>
      </p:pic>
      <p:pic>
        <p:nvPicPr>
          <p:cNvPr id="44" name="Grafik 43" descr="DSCN8777.jpg"/>
          <p:cNvPicPr>
            <a:picLocks noChangeAspect="1"/>
          </p:cNvPicPr>
          <p:nvPr/>
        </p:nvPicPr>
        <p:blipFill>
          <a:blip r:embed="rId24" cstate="print"/>
          <a:stretch>
            <a:fillRect/>
          </a:stretch>
        </p:blipFill>
        <p:spPr>
          <a:xfrm>
            <a:off x="7984662" y="3717032"/>
            <a:ext cx="755490" cy="1097372"/>
          </a:xfrm>
          <a:prstGeom prst="rect">
            <a:avLst/>
          </a:prstGeom>
        </p:spPr>
      </p:pic>
      <p:pic>
        <p:nvPicPr>
          <p:cNvPr id="48" name="Grafik 47" descr="IMG_1670.jpg"/>
          <p:cNvPicPr>
            <a:picLocks noChangeAspect="1"/>
          </p:cNvPicPr>
          <p:nvPr/>
        </p:nvPicPr>
        <p:blipFill>
          <a:blip r:embed="rId25" cstate="print"/>
          <a:stretch>
            <a:fillRect/>
          </a:stretch>
        </p:blipFill>
        <p:spPr>
          <a:xfrm>
            <a:off x="1835696" y="4869160"/>
            <a:ext cx="1189540" cy="803501"/>
          </a:xfrm>
          <a:prstGeom prst="rect">
            <a:avLst/>
          </a:prstGeom>
        </p:spPr>
      </p:pic>
      <p:pic>
        <p:nvPicPr>
          <p:cNvPr id="49" name="Grafik 48" descr="IMG_1671.jpg"/>
          <p:cNvPicPr>
            <a:picLocks noChangeAspect="1"/>
          </p:cNvPicPr>
          <p:nvPr/>
        </p:nvPicPr>
        <p:blipFill>
          <a:blip r:embed="rId26" cstate="print"/>
          <a:stretch>
            <a:fillRect/>
          </a:stretch>
        </p:blipFill>
        <p:spPr>
          <a:xfrm>
            <a:off x="3068458" y="4869160"/>
            <a:ext cx="1174992" cy="786224"/>
          </a:xfrm>
          <a:prstGeom prst="rect">
            <a:avLst/>
          </a:prstGeom>
        </p:spPr>
      </p:pic>
      <p:pic>
        <p:nvPicPr>
          <p:cNvPr id="50" name="Grafik 49" descr="IMG_1672.jpg"/>
          <p:cNvPicPr>
            <a:picLocks noChangeAspect="1"/>
          </p:cNvPicPr>
          <p:nvPr/>
        </p:nvPicPr>
        <p:blipFill>
          <a:blip r:embed="rId27" cstate="print"/>
          <a:stretch>
            <a:fillRect/>
          </a:stretch>
        </p:blipFill>
        <p:spPr>
          <a:xfrm>
            <a:off x="4275342" y="4869160"/>
            <a:ext cx="1188132" cy="792088"/>
          </a:xfrm>
          <a:prstGeom prst="rect">
            <a:avLst/>
          </a:prstGeom>
        </p:spPr>
      </p:pic>
      <p:pic>
        <p:nvPicPr>
          <p:cNvPr id="51" name="Grafik 50" descr="IMG_1673.jpg"/>
          <p:cNvPicPr>
            <a:picLocks noChangeAspect="1"/>
          </p:cNvPicPr>
          <p:nvPr/>
        </p:nvPicPr>
        <p:blipFill>
          <a:blip r:embed="rId28" cstate="print"/>
          <a:stretch>
            <a:fillRect/>
          </a:stretch>
        </p:blipFill>
        <p:spPr>
          <a:xfrm>
            <a:off x="5508104" y="4869160"/>
            <a:ext cx="1175820" cy="792088"/>
          </a:xfrm>
          <a:prstGeom prst="rect">
            <a:avLst/>
          </a:prstGeom>
        </p:spPr>
      </p:pic>
      <p:pic>
        <p:nvPicPr>
          <p:cNvPr id="52" name="Grafik 51" descr="IMG_1674.jpg"/>
          <p:cNvPicPr>
            <a:picLocks noChangeAspect="1"/>
          </p:cNvPicPr>
          <p:nvPr/>
        </p:nvPicPr>
        <p:blipFill>
          <a:blip r:embed="rId29" cstate="print"/>
          <a:stretch>
            <a:fillRect/>
          </a:stretch>
        </p:blipFill>
        <p:spPr>
          <a:xfrm>
            <a:off x="6732240" y="4869160"/>
            <a:ext cx="1169568" cy="792088"/>
          </a:xfrm>
          <a:prstGeom prst="rect">
            <a:avLst/>
          </a:prstGeom>
        </p:spPr>
      </p:pic>
      <p:pic>
        <p:nvPicPr>
          <p:cNvPr id="53" name="Grafik 52" descr="BV 64-33 Rückseite Maria Versini.jpg"/>
          <p:cNvPicPr>
            <a:picLocks noChangeAspect="1"/>
          </p:cNvPicPr>
          <p:nvPr/>
        </p:nvPicPr>
        <p:blipFill>
          <a:blip r:embed="rId30" cstate="print"/>
          <a:stretch>
            <a:fillRect/>
          </a:stretch>
        </p:blipFill>
        <p:spPr>
          <a:xfrm>
            <a:off x="1835697" y="5733256"/>
            <a:ext cx="694302" cy="936104"/>
          </a:xfrm>
          <a:prstGeom prst="rect">
            <a:avLst/>
          </a:prstGeom>
        </p:spPr>
      </p:pic>
      <p:pic>
        <p:nvPicPr>
          <p:cNvPr id="54" name="Grafik 53" descr="BV 67-25 Starschnitt 1 und 2 Winnetou und Nscho-Tschi .jpg"/>
          <p:cNvPicPr>
            <a:picLocks noChangeAspect="1"/>
          </p:cNvPicPr>
          <p:nvPr/>
        </p:nvPicPr>
        <p:blipFill>
          <a:blip r:embed="rId31" cstate="print"/>
          <a:stretch>
            <a:fillRect/>
          </a:stretch>
        </p:blipFill>
        <p:spPr>
          <a:xfrm>
            <a:off x="2555776" y="5733256"/>
            <a:ext cx="720080" cy="955185"/>
          </a:xfrm>
          <a:prstGeom prst="rect">
            <a:avLst/>
          </a:prstGeom>
        </p:spPr>
      </p:pic>
      <p:pic>
        <p:nvPicPr>
          <p:cNvPr id="55" name="Grafik 54" descr="BV 67-26 Starschnitt 3.jpg"/>
          <p:cNvPicPr>
            <a:picLocks noChangeAspect="1"/>
          </p:cNvPicPr>
          <p:nvPr/>
        </p:nvPicPr>
        <p:blipFill>
          <a:blip r:embed="rId32" cstate="print"/>
          <a:stretch>
            <a:fillRect/>
          </a:stretch>
        </p:blipFill>
        <p:spPr>
          <a:xfrm>
            <a:off x="3310360" y="5733256"/>
            <a:ext cx="720080" cy="948963"/>
          </a:xfrm>
          <a:prstGeom prst="rect">
            <a:avLst/>
          </a:prstGeom>
        </p:spPr>
      </p:pic>
      <p:pic>
        <p:nvPicPr>
          <p:cNvPr id="56" name="Grafik 55" descr="BV 67-27 Starschnitt 4 (Winnetou u. Nscho-Tschi).jpg"/>
          <p:cNvPicPr>
            <a:picLocks noChangeAspect="1"/>
          </p:cNvPicPr>
          <p:nvPr/>
        </p:nvPicPr>
        <p:blipFill>
          <a:blip r:embed="rId33" cstate="print"/>
          <a:stretch>
            <a:fillRect/>
          </a:stretch>
        </p:blipFill>
        <p:spPr>
          <a:xfrm>
            <a:off x="4052059" y="5733256"/>
            <a:ext cx="701461" cy="964092"/>
          </a:xfrm>
          <a:prstGeom prst="rect">
            <a:avLst/>
          </a:prstGeom>
        </p:spPr>
      </p:pic>
      <p:pic>
        <p:nvPicPr>
          <p:cNvPr id="57" name="Grafik 56" descr="BV 67-28 Starschnitt 5  Winnetou und Nscho Tschi .jpg"/>
          <p:cNvPicPr>
            <a:picLocks noChangeAspect="1"/>
          </p:cNvPicPr>
          <p:nvPr/>
        </p:nvPicPr>
        <p:blipFill>
          <a:blip r:embed="rId34" cstate="print"/>
          <a:stretch>
            <a:fillRect/>
          </a:stretch>
        </p:blipFill>
        <p:spPr>
          <a:xfrm>
            <a:off x="4773772" y="5733256"/>
            <a:ext cx="742957" cy="971437"/>
          </a:xfrm>
          <a:prstGeom prst="rect">
            <a:avLst/>
          </a:prstGeom>
        </p:spPr>
      </p:pic>
      <p:pic>
        <p:nvPicPr>
          <p:cNvPr id="58" name="Grafik 57" descr="BV 67-29 Starschnitt 6  Winnetou und Nscho Tschi .jpg"/>
          <p:cNvPicPr>
            <a:picLocks noChangeAspect="1"/>
          </p:cNvPicPr>
          <p:nvPr/>
        </p:nvPicPr>
        <p:blipFill>
          <a:blip r:embed="rId35" cstate="print"/>
          <a:stretch>
            <a:fillRect/>
          </a:stretch>
        </p:blipFill>
        <p:spPr>
          <a:xfrm>
            <a:off x="5562860" y="5733256"/>
            <a:ext cx="720080" cy="941151"/>
          </a:xfrm>
          <a:prstGeom prst="rect">
            <a:avLst/>
          </a:prstGeom>
        </p:spPr>
      </p:pic>
      <p:pic>
        <p:nvPicPr>
          <p:cNvPr id="59" name="Grafik 58" descr="BV 67-30 Starschnitt 7  Winnetou und Nscho-Tschi .jpg"/>
          <p:cNvPicPr>
            <a:picLocks noChangeAspect="1"/>
          </p:cNvPicPr>
          <p:nvPr/>
        </p:nvPicPr>
        <p:blipFill>
          <a:blip r:embed="rId36" cstate="print"/>
          <a:stretch>
            <a:fillRect/>
          </a:stretch>
        </p:blipFill>
        <p:spPr>
          <a:xfrm>
            <a:off x="6308818" y="5762850"/>
            <a:ext cx="720080" cy="913530"/>
          </a:xfrm>
          <a:prstGeom prst="rect">
            <a:avLst/>
          </a:prstGeom>
        </p:spPr>
      </p:pic>
      <p:pic>
        <p:nvPicPr>
          <p:cNvPr id="60" name="Grafik 59" descr="BV 67-40  - Starschnitt Kopf Winnetou.jpg"/>
          <p:cNvPicPr>
            <a:picLocks noChangeAspect="1"/>
          </p:cNvPicPr>
          <p:nvPr/>
        </p:nvPicPr>
        <p:blipFill>
          <a:blip r:embed="rId37" cstate="print"/>
          <a:srcRect t="2763" b="2763"/>
          <a:stretch>
            <a:fillRect/>
          </a:stretch>
        </p:blipFill>
        <p:spPr>
          <a:xfrm>
            <a:off x="7076191" y="5784988"/>
            <a:ext cx="883185" cy="884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0"/>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10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600"/>
                            </p:stCondLst>
                            <p:childTnLst>
                              <p:par>
                                <p:cTn id="14" presetID="1" presetClass="entr" presetSubtype="0" fill="hold" nodeType="afterEffect">
                                  <p:stCondLst>
                                    <p:cond delay="6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3200"/>
                            </p:stCondLst>
                            <p:childTnLst>
                              <p:par>
                                <p:cTn id="17" presetID="1" presetClass="entr" presetSubtype="0" fill="hold" nodeType="afterEffect">
                                  <p:stCondLst>
                                    <p:cond delay="3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3500"/>
                            </p:stCondLst>
                            <p:childTnLst>
                              <p:par>
                                <p:cTn id="20" presetID="1" presetClass="entr" presetSubtype="0" fill="hold" nodeType="afterEffect">
                                  <p:stCondLst>
                                    <p:cond delay="10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1000"/>
                                  </p:stCondLst>
                                  <p:childTnLst>
                                    <p:set>
                                      <p:cBhvr>
                                        <p:cTn id="28" dur="1" fill="hold">
                                          <p:stCondLst>
                                            <p:cond delay="0"/>
                                          </p:stCondLst>
                                        </p:cTn>
                                        <p:tgtEl>
                                          <p:spTgt spid="29"/>
                                        </p:tgtEl>
                                        <p:attrNameLst>
                                          <p:attrName>style.visibility</p:attrName>
                                        </p:attrNameLst>
                                      </p:cBhvr>
                                      <p:to>
                                        <p:strVal val="visible"/>
                                      </p:to>
                                    </p:set>
                                  </p:childTnLst>
                                </p:cTn>
                              </p:par>
                            </p:childTnLst>
                          </p:cTn>
                        </p:par>
                        <p:par>
                          <p:cTn id="29" fill="hold">
                            <p:stCondLst>
                              <p:cond delay="1000"/>
                            </p:stCondLst>
                            <p:childTnLst>
                              <p:par>
                                <p:cTn id="30" presetID="1" presetClass="entr" presetSubtype="0" fill="hold" nodeType="afterEffect">
                                  <p:stCondLst>
                                    <p:cond delay="700"/>
                                  </p:stCondLst>
                                  <p:childTnLst>
                                    <p:set>
                                      <p:cBhvr>
                                        <p:cTn id="31" dur="1" fill="hold">
                                          <p:stCondLst>
                                            <p:cond delay="0"/>
                                          </p:stCondLst>
                                        </p:cTn>
                                        <p:tgtEl>
                                          <p:spTgt spid="30"/>
                                        </p:tgtEl>
                                        <p:attrNameLst>
                                          <p:attrName>style.visibility</p:attrName>
                                        </p:attrNameLst>
                                      </p:cBhvr>
                                      <p:to>
                                        <p:strVal val="visible"/>
                                      </p:to>
                                    </p:set>
                                  </p:childTnLst>
                                </p:cTn>
                              </p:par>
                            </p:childTnLst>
                          </p:cTn>
                        </p:par>
                        <p:par>
                          <p:cTn id="32" fill="hold">
                            <p:stCondLst>
                              <p:cond delay="1700"/>
                            </p:stCondLst>
                            <p:childTnLst>
                              <p:par>
                                <p:cTn id="33" presetID="1" presetClass="entr" presetSubtype="0" fill="hold" nodeType="afterEffect">
                                  <p:stCondLst>
                                    <p:cond delay="500"/>
                                  </p:stCondLst>
                                  <p:childTnLst>
                                    <p:set>
                                      <p:cBhvr>
                                        <p:cTn id="34" dur="1" fill="hold">
                                          <p:stCondLst>
                                            <p:cond delay="0"/>
                                          </p:stCondLst>
                                        </p:cTn>
                                        <p:tgtEl>
                                          <p:spTgt spid="31"/>
                                        </p:tgtEl>
                                        <p:attrNameLst>
                                          <p:attrName>style.visibility</p:attrName>
                                        </p:attrNameLst>
                                      </p:cBhvr>
                                      <p:to>
                                        <p:strVal val="visible"/>
                                      </p:to>
                                    </p:set>
                                  </p:childTnLst>
                                </p:cTn>
                              </p:par>
                            </p:childTnLst>
                          </p:cTn>
                        </p:par>
                        <p:par>
                          <p:cTn id="35" fill="hold">
                            <p:stCondLst>
                              <p:cond delay="2200"/>
                            </p:stCondLst>
                            <p:childTnLst>
                              <p:par>
                                <p:cTn id="36" presetID="1" presetClass="entr" presetSubtype="0" fill="hold" nodeType="afterEffect">
                                  <p:stCondLst>
                                    <p:cond delay="40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2600"/>
                            </p:stCondLst>
                            <p:childTnLst>
                              <p:par>
                                <p:cTn id="39" presetID="1" presetClass="entr" presetSubtype="0" fill="hold" nodeType="afterEffect">
                                  <p:stCondLst>
                                    <p:cond delay="300"/>
                                  </p:stCondLst>
                                  <p:childTnLst>
                                    <p:set>
                                      <p:cBhvr>
                                        <p:cTn id="40" dur="1" fill="hold">
                                          <p:stCondLst>
                                            <p:cond delay="0"/>
                                          </p:stCondLst>
                                        </p:cTn>
                                        <p:tgtEl>
                                          <p:spTgt spid="33"/>
                                        </p:tgtEl>
                                        <p:attrNameLst>
                                          <p:attrName>style.visibility</p:attrName>
                                        </p:attrNameLst>
                                      </p:cBhvr>
                                      <p:to>
                                        <p:strVal val="visible"/>
                                      </p:to>
                                    </p:set>
                                  </p:childTnLst>
                                </p:cTn>
                              </p:par>
                            </p:childTnLst>
                          </p:cTn>
                        </p:par>
                        <p:par>
                          <p:cTn id="41" fill="hold">
                            <p:stCondLst>
                              <p:cond delay="2900"/>
                            </p:stCondLst>
                            <p:childTnLst>
                              <p:par>
                                <p:cTn id="42" presetID="1" presetClass="entr" presetSubtype="0" fill="hold" nodeType="afterEffect">
                                  <p:stCondLst>
                                    <p:cond delay="200"/>
                                  </p:stCondLst>
                                  <p:childTnLst>
                                    <p:set>
                                      <p:cBhvr>
                                        <p:cTn id="43" dur="1" fill="hold">
                                          <p:stCondLst>
                                            <p:cond delay="0"/>
                                          </p:stCondLst>
                                        </p:cTn>
                                        <p:tgtEl>
                                          <p:spTgt spid="34"/>
                                        </p:tgtEl>
                                        <p:attrNameLst>
                                          <p:attrName>style.visibility</p:attrName>
                                        </p:attrNameLst>
                                      </p:cBhvr>
                                      <p:to>
                                        <p:strVal val="visible"/>
                                      </p:to>
                                    </p:set>
                                  </p:childTnLst>
                                </p:cTn>
                              </p:par>
                            </p:childTnLst>
                          </p:cTn>
                        </p:par>
                        <p:par>
                          <p:cTn id="44" fill="hold">
                            <p:stCondLst>
                              <p:cond delay="3100"/>
                            </p:stCondLst>
                            <p:childTnLst>
                              <p:par>
                                <p:cTn id="45" presetID="1" presetClass="entr" presetSubtype="0" fill="hold" nodeType="afterEffect">
                                  <p:stCondLst>
                                    <p:cond delay="10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1400"/>
                                  </p:stCondLst>
                                  <p:childTnLst>
                                    <p:set>
                                      <p:cBhvr>
                                        <p:cTn id="53" dur="1" fill="hold">
                                          <p:stCondLst>
                                            <p:cond delay="0"/>
                                          </p:stCondLst>
                                        </p:cTn>
                                        <p:tgtEl>
                                          <p:spTgt spid="38"/>
                                        </p:tgtEl>
                                        <p:attrNameLst>
                                          <p:attrName>style.visibility</p:attrName>
                                        </p:attrNameLst>
                                      </p:cBhvr>
                                      <p:to>
                                        <p:strVal val="visible"/>
                                      </p:to>
                                    </p:set>
                                  </p:childTnLst>
                                </p:cTn>
                              </p:par>
                            </p:childTnLst>
                          </p:cTn>
                        </p:par>
                        <p:par>
                          <p:cTn id="54" fill="hold">
                            <p:stCondLst>
                              <p:cond delay="1400"/>
                            </p:stCondLst>
                            <p:childTnLst>
                              <p:par>
                                <p:cTn id="55" presetID="1" presetClass="entr" presetSubtype="0" fill="hold" nodeType="afterEffect">
                                  <p:stCondLst>
                                    <p:cond delay="1000"/>
                                  </p:stCondLst>
                                  <p:childTnLst>
                                    <p:set>
                                      <p:cBhvr>
                                        <p:cTn id="56" dur="1" fill="hold">
                                          <p:stCondLst>
                                            <p:cond delay="0"/>
                                          </p:stCondLst>
                                        </p:cTn>
                                        <p:tgtEl>
                                          <p:spTgt spid="39"/>
                                        </p:tgtEl>
                                        <p:attrNameLst>
                                          <p:attrName>style.visibility</p:attrName>
                                        </p:attrNameLst>
                                      </p:cBhvr>
                                      <p:to>
                                        <p:strVal val="visible"/>
                                      </p:to>
                                    </p:set>
                                  </p:childTnLst>
                                </p:cTn>
                              </p:par>
                            </p:childTnLst>
                          </p:cTn>
                        </p:par>
                        <p:par>
                          <p:cTn id="57" fill="hold">
                            <p:stCondLst>
                              <p:cond delay="2400"/>
                            </p:stCondLst>
                            <p:childTnLst>
                              <p:par>
                                <p:cTn id="58" presetID="1" presetClass="entr" presetSubtype="0" fill="hold" nodeType="afterEffect">
                                  <p:stCondLst>
                                    <p:cond delay="800"/>
                                  </p:stCondLst>
                                  <p:childTnLst>
                                    <p:set>
                                      <p:cBhvr>
                                        <p:cTn id="59" dur="1" fill="hold">
                                          <p:stCondLst>
                                            <p:cond delay="0"/>
                                          </p:stCondLst>
                                        </p:cTn>
                                        <p:tgtEl>
                                          <p:spTgt spid="40"/>
                                        </p:tgtEl>
                                        <p:attrNameLst>
                                          <p:attrName>style.visibility</p:attrName>
                                        </p:attrNameLst>
                                      </p:cBhvr>
                                      <p:to>
                                        <p:strVal val="visible"/>
                                      </p:to>
                                    </p:set>
                                  </p:childTnLst>
                                </p:cTn>
                              </p:par>
                            </p:childTnLst>
                          </p:cTn>
                        </p:par>
                        <p:par>
                          <p:cTn id="60" fill="hold">
                            <p:stCondLst>
                              <p:cond delay="3200"/>
                            </p:stCondLst>
                            <p:childTnLst>
                              <p:par>
                                <p:cTn id="61" presetID="1" presetClass="entr" presetSubtype="0" fill="hold" nodeType="afterEffect">
                                  <p:stCondLst>
                                    <p:cond delay="500"/>
                                  </p:stCondLst>
                                  <p:childTnLst>
                                    <p:set>
                                      <p:cBhvr>
                                        <p:cTn id="62" dur="1" fill="hold">
                                          <p:stCondLst>
                                            <p:cond delay="0"/>
                                          </p:stCondLst>
                                        </p:cTn>
                                        <p:tgtEl>
                                          <p:spTgt spid="41"/>
                                        </p:tgtEl>
                                        <p:attrNameLst>
                                          <p:attrName>style.visibility</p:attrName>
                                        </p:attrNameLst>
                                      </p:cBhvr>
                                      <p:to>
                                        <p:strVal val="visible"/>
                                      </p:to>
                                    </p:set>
                                  </p:childTnLst>
                                </p:cTn>
                              </p:par>
                            </p:childTnLst>
                          </p:cTn>
                        </p:par>
                        <p:par>
                          <p:cTn id="63" fill="hold">
                            <p:stCondLst>
                              <p:cond delay="3700"/>
                            </p:stCondLst>
                            <p:childTnLst>
                              <p:par>
                                <p:cTn id="64" presetID="1" presetClass="entr" presetSubtype="0" fill="hold" nodeType="afterEffect">
                                  <p:stCondLst>
                                    <p:cond delay="300"/>
                                  </p:stCondLst>
                                  <p:childTnLst>
                                    <p:set>
                                      <p:cBhvr>
                                        <p:cTn id="65" dur="1" fill="hold">
                                          <p:stCondLst>
                                            <p:cond delay="0"/>
                                          </p:stCondLst>
                                        </p:cTn>
                                        <p:tgtEl>
                                          <p:spTgt spid="42"/>
                                        </p:tgtEl>
                                        <p:attrNameLst>
                                          <p:attrName>style.visibility</p:attrName>
                                        </p:attrNameLst>
                                      </p:cBhvr>
                                      <p:to>
                                        <p:strVal val="visible"/>
                                      </p:to>
                                    </p:set>
                                  </p:childTnLst>
                                </p:cTn>
                              </p:par>
                            </p:childTnLst>
                          </p:cTn>
                        </p:par>
                        <p:par>
                          <p:cTn id="66" fill="hold">
                            <p:stCondLst>
                              <p:cond delay="4000"/>
                            </p:stCondLst>
                            <p:childTnLst>
                              <p:par>
                                <p:cTn id="67" presetID="1" presetClass="entr" presetSubtype="0" fill="hold" nodeType="afterEffect">
                                  <p:stCondLst>
                                    <p:cond delay="200"/>
                                  </p:stCondLst>
                                  <p:childTnLst>
                                    <p:set>
                                      <p:cBhvr>
                                        <p:cTn id="68" dur="1" fill="hold">
                                          <p:stCondLst>
                                            <p:cond delay="0"/>
                                          </p:stCondLst>
                                        </p:cTn>
                                        <p:tgtEl>
                                          <p:spTgt spid="43"/>
                                        </p:tgtEl>
                                        <p:attrNameLst>
                                          <p:attrName>style.visibility</p:attrName>
                                        </p:attrNameLst>
                                      </p:cBhvr>
                                      <p:to>
                                        <p:strVal val="visible"/>
                                      </p:to>
                                    </p:set>
                                  </p:childTnLst>
                                </p:cTn>
                              </p:par>
                            </p:childTnLst>
                          </p:cTn>
                        </p:par>
                        <p:par>
                          <p:cTn id="69" fill="hold">
                            <p:stCondLst>
                              <p:cond delay="4200"/>
                            </p:stCondLst>
                            <p:childTnLst>
                              <p:par>
                                <p:cTn id="70" presetID="1" presetClass="entr" presetSubtype="0" fill="hold" nodeType="afterEffect">
                                  <p:stCondLst>
                                    <p:cond delay="100"/>
                                  </p:stCondLst>
                                  <p:childTnLst>
                                    <p:set>
                                      <p:cBhvr>
                                        <p:cTn id="71" dur="1" fill="hold">
                                          <p:stCondLst>
                                            <p:cond delay="0"/>
                                          </p:stCondLst>
                                        </p:cTn>
                                        <p:tgtEl>
                                          <p:spTgt spid="44"/>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48"/>
                                        </p:tgtEl>
                                        <p:attrNameLst>
                                          <p:attrName>style.visibility</p:attrName>
                                        </p:attrNameLst>
                                      </p:cBhvr>
                                      <p:to>
                                        <p:strVal val="visible"/>
                                      </p:to>
                                    </p:set>
                                  </p:childTnLst>
                                </p:cTn>
                              </p:par>
                            </p:childTnLst>
                          </p:cTn>
                        </p:par>
                        <p:par>
                          <p:cTn id="76" fill="hold">
                            <p:stCondLst>
                              <p:cond delay="0"/>
                            </p:stCondLst>
                            <p:childTnLst>
                              <p:par>
                                <p:cTn id="77" presetID="1" presetClass="entr" presetSubtype="0" fill="hold" nodeType="afterEffect">
                                  <p:stCondLst>
                                    <p:cond delay="1000"/>
                                  </p:stCondLst>
                                  <p:childTnLst>
                                    <p:set>
                                      <p:cBhvr>
                                        <p:cTn id="78" dur="1" fill="hold">
                                          <p:stCondLst>
                                            <p:cond delay="0"/>
                                          </p:stCondLst>
                                        </p:cTn>
                                        <p:tgtEl>
                                          <p:spTgt spid="49"/>
                                        </p:tgtEl>
                                        <p:attrNameLst>
                                          <p:attrName>style.visibility</p:attrName>
                                        </p:attrNameLst>
                                      </p:cBhvr>
                                      <p:to>
                                        <p:strVal val="visible"/>
                                      </p:to>
                                    </p:set>
                                  </p:childTnLst>
                                </p:cTn>
                              </p:par>
                            </p:childTnLst>
                          </p:cTn>
                        </p:par>
                        <p:par>
                          <p:cTn id="79" fill="hold">
                            <p:stCondLst>
                              <p:cond delay="1000"/>
                            </p:stCondLst>
                            <p:childTnLst>
                              <p:par>
                                <p:cTn id="80" presetID="1" presetClass="entr" presetSubtype="0" fill="hold" nodeType="afterEffect">
                                  <p:stCondLst>
                                    <p:cond delay="700"/>
                                  </p:stCondLst>
                                  <p:childTnLst>
                                    <p:set>
                                      <p:cBhvr>
                                        <p:cTn id="81" dur="1" fill="hold">
                                          <p:stCondLst>
                                            <p:cond delay="0"/>
                                          </p:stCondLst>
                                        </p:cTn>
                                        <p:tgtEl>
                                          <p:spTgt spid="50"/>
                                        </p:tgtEl>
                                        <p:attrNameLst>
                                          <p:attrName>style.visibility</p:attrName>
                                        </p:attrNameLst>
                                      </p:cBhvr>
                                      <p:to>
                                        <p:strVal val="visible"/>
                                      </p:to>
                                    </p:set>
                                  </p:childTnLst>
                                </p:cTn>
                              </p:par>
                            </p:childTnLst>
                          </p:cTn>
                        </p:par>
                        <p:par>
                          <p:cTn id="82" fill="hold">
                            <p:stCondLst>
                              <p:cond delay="1700"/>
                            </p:stCondLst>
                            <p:childTnLst>
                              <p:par>
                                <p:cTn id="83" presetID="1" presetClass="entr" presetSubtype="0" fill="hold" nodeType="afterEffect">
                                  <p:stCondLst>
                                    <p:cond delay="400"/>
                                  </p:stCondLst>
                                  <p:childTnLst>
                                    <p:set>
                                      <p:cBhvr>
                                        <p:cTn id="84" dur="1" fill="hold">
                                          <p:stCondLst>
                                            <p:cond delay="0"/>
                                          </p:stCondLst>
                                        </p:cTn>
                                        <p:tgtEl>
                                          <p:spTgt spid="51"/>
                                        </p:tgtEl>
                                        <p:attrNameLst>
                                          <p:attrName>style.visibility</p:attrName>
                                        </p:attrNameLst>
                                      </p:cBhvr>
                                      <p:to>
                                        <p:strVal val="visible"/>
                                      </p:to>
                                    </p:set>
                                  </p:childTnLst>
                                </p:cTn>
                              </p:par>
                            </p:childTnLst>
                          </p:cTn>
                        </p:par>
                        <p:par>
                          <p:cTn id="85" fill="hold">
                            <p:stCondLst>
                              <p:cond delay="2100"/>
                            </p:stCondLst>
                            <p:childTnLst>
                              <p:par>
                                <p:cTn id="86" presetID="1" presetClass="entr" presetSubtype="0" fill="hold" nodeType="afterEffect">
                                  <p:stCondLst>
                                    <p:cond delay="200"/>
                                  </p:stCondLst>
                                  <p:childTnLst>
                                    <p:set>
                                      <p:cBhvr>
                                        <p:cTn id="87" dur="1" fill="hold">
                                          <p:stCondLst>
                                            <p:cond delay="0"/>
                                          </p:stCondLst>
                                        </p:cTn>
                                        <p:tgtEl>
                                          <p:spTgt spid="5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53"/>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nodeType="afterEffect">
                                  <p:stCondLst>
                                    <p:cond delay="1600"/>
                                  </p:stCondLst>
                                  <p:childTnLst>
                                    <p:set>
                                      <p:cBhvr>
                                        <p:cTn id="94" dur="1" fill="hold">
                                          <p:stCondLst>
                                            <p:cond delay="0"/>
                                          </p:stCondLst>
                                        </p:cTn>
                                        <p:tgtEl>
                                          <p:spTgt spid="54"/>
                                        </p:tgtEl>
                                        <p:attrNameLst>
                                          <p:attrName>style.visibility</p:attrName>
                                        </p:attrNameLst>
                                      </p:cBhvr>
                                      <p:to>
                                        <p:strVal val="visible"/>
                                      </p:to>
                                    </p:set>
                                  </p:childTnLst>
                                </p:cTn>
                              </p:par>
                            </p:childTnLst>
                          </p:cTn>
                        </p:par>
                        <p:par>
                          <p:cTn id="95" fill="hold">
                            <p:stCondLst>
                              <p:cond delay="1600"/>
                            </p:stCondLst>
                            <p:childTnLst>
                              <p:par>
                                <p:cTn id="96" presetID="1" presetClass="entr" presetSubtype="0" fill="hold" nodeType="afterEffect">
                                  <p:stCondLst>
                                    <p:cond delay="1400"/>
                                  </p:stCondLst>
                                  <p:childTnLst>
                                    <p:set>
                                      <p:cBhvr>
                                        <p:cTn id="97" dur="1" fill="hold">
                                          <p:stCondLst>
                                            <p:cond delay="0"/>
                                          </p:stCondLst>
                                        </p:cTn>
                                        <p:tgtEl>
                                          <p:spTgt spid="55"/>
                                        </p:tgtEl>
                                        <p:attrNameLst>
                                          <p:attrName>style.visibility</p:attrName>
                                        </p:attrNameLst>
                                      </p:cBhvr>
                                      <p:to>
                                        <p:strVal val="visible"/>
                                      </p:to>
                                    </p:set>
                                  </p:childTnLst>
                                </p:cTn>
                              </p:par>
                            </p:childTnLst>
                          </p:cTn>
                        </p:par>
                        <p:par>
                          <p:cTn id="98" fill="hold">
                            <p:stCondLst>
                              <p:cond delay="3000"/>
                            </p:stCondLst>
                            <p:childTnLst>
                              <p:par>
                                <p:cTn id="99" presetID="1" presetClass="entr" presetSubtype="0" fill="hold" nodeType="afterEffect">
                                  <p:stCondLst>
                                    <p:cond delay="1300"/>
                                  </p:stCondLst>
                                  <p:childTnLst>
                                    <p:set>
                                      <p:cBhvr>
                                        <p:cTn id="100" dur="1" fill="hold">
                                          <p:stCondLst>
                                            <p:cond delay="0"/>
                                          </p:stCondLst>
                                        </p:cTn>
                                        <p:tgtEl>
                                          <p:spTgt spid="56"/>
                                        </p:tgtEl>
                                        <p:attrNameLst>
                                          <p:attrName>style.visibility</p:attrName>
                                        </p:attrNameLst>
                                      </p:cBhvr>
                                      <p:to>
                                        <p:strVal val="visible"/>
                                      </p:to>
                                    </p:set>
                                  </p:childTnLst>
                                </p:cTn>
                              </p:par>
                            </p:childTnLst>
                          </p:cTn>
                        </p:par>
                        <p:par>
                          <p:cTn id="101" fill="hold">
                            <p:stCondLst>
                              <p:cond delay="4300"/>
                            </p:stCondLst>
                            <p:childTnLst>
                              <p:par>
                                <p:cTn id="102" presetID="1" presetClass="entr" presetSubtype="0" fill="hold" nodeType="afterEffect">
                                  <p:stCondLst>
                                    <p:cond delay="1000"/>
                                  </p:stCondLst>
                                  <p:childTnLst>
                                    <p:set>
                                      <p:cBhvr>
                                        <p:cTn id="103" dur="1" fill="hold">
                                          <p:stCondLst>
                                            <p:cond delay="0"/>
                                          </p:stCondLst>
                                        </p:cTn>
                                        <p:tgtEl>
                                          <p:spTgt spid="57"/>
                                        </p:tgtEl>
                                        <p:attrNameLst>
                                          <p:attrName>style.visibility</p:attrName>
                                        </p:attrNameLst>
                                      </p:cBhvr>
                                      <p:to>
                                        <p:strVal val="visible"/>
                                      </p:to>
                                    </p:set>
                                  </p:childTnLst>
                                </p:cTn>
                              </p:par>
                            </p:childTnLst>
                          </p:cTn>
                        </p:par>
                        <p:par>
                          <p:cTn id="104" fill="hold">
                            <p:stCondLst>
                              <p:cond delay="5300"/>
                            </p:stCondLst>
                            <p:childTnLst>
                              <p:par>
                                <p:cTn id="105" presetID="1" presetClass="entr" presetSubtype="0" fill="hold" nodeType="afterEffect">
                                  <p:stCondLst>
                                    <p:cond delay="600"/>
                                  </p:stCondLst>
                                  <p:childTnLst>
                                    <p:set>
                                      <p:cBhvr>
                                        <p:cTn id="106" dur="1" fill="hold">
                                          <p:stCondLst>
                                            <p:cond delay="0"/>
                                          </p:stCondLst>
                                        </p:cTn>
                                        <p:tgtEl>
                                          <p:spTgt spid="58"/>
                                        </p:tgtEl>
                                        <p:attrNameLst>
                                          <p:attrName>style.visibility</p:attrName>
                                        </p:attrNameLst>
                                      </p:cBhvr>
                                      <p:to>
                                        <p:strVal val="visible"/>
                                      </p:to>
                                    </p:set>
                                  </p:childTnLst>
                                </p:cTn>
                              </p:par>
                            </p:childTnLst>
                          </p:cTn>
                        </p:par>
                        <p:par>
                          <p:cTn id="107" fill="hold">
                            <p:stCondLst>
                              <p:cond delay="5900"/>
                            </p:stCondLst>
                            <p:childTnLst>
                              <p:par>
                                <p:cTn id="108" presetID="1" presetClass="entr" presetSubtype="0" fill="hold" nodeType="afterEffect">
                                  <p:stCondLst>
                                    <p:cond delay="400"/>
                                  </p:stCondLst>
                                  <p:childTnLst>
                                    <p:set>
                                      <p:cBhvr>
                                        <p:cTn id="109" dur="1" fill="hold">
                                          <p:stCondLst>
                                            <p:cond delay="0"/>
                                          </p:stCondLst>
                                        </p:cTn>
                                        <p:tgtEl>
                                          <p:spTgt spid="59"/>
                                        </p:tgtEl>
                                        <p:attrNameLst>
                                          <p:attrName>style.visibility</p:attrName>
                                        </p:attrNameLst>
                                      </p:cBhvr>
                                      <p:to>
                                        <p:strVal val="visible"/>
                                      </p:to>
                                    </p:set>
                                  </p:childTnLst>
                                </p:cTn>
                              </p:par>
                            </p:childTnLst>
                          </p:cTn>
                        </p:par>
                        <p:par>
                          <p:cTn id="110" fill="hold">
                            <p:stCondLst>
                              <p:cond delay="6300"/>
                            </p:stCondLst>
                            <p:childTnLst>
                              <p:par>
                                <p:cTn id="111" presetID="1" presetClass="entr" presetSubtype="0" fill="hold" nodeType="afterEffect">
                                  <p:stCondLst>
                                    <p:cond delay="200"/>
                                  </p:stCondLst>
                                  <p:childTnLst>
                                    <p:set>
                                      <p:cBhvr>
                                        <p:cTn id="112"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Jugendliche sammeln </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331640" y="2420888"/>
            <a:ext cx="7812360" cy="3816424"/>
          </a:xfrm>
          <a:effectLst>
            <a:innerShdw blurRad="63500" dist="50800" dir="10800000">
              <a:prstClr val="black">
                <a:alpha val="50000"/>
              </a:prstClr>
            </a:innerShdw>
          </a:effectLst>
        </p:spPr>
        <p:txBody>
          <a:bodyPr>
            <a:noAutofit/>
          </a:bodyPr>
          <a:lstStyle/>
          <a:p>
            <a:pPr>
              <a:buNone/>
            </a:pPr>
            <a:endParaRPr lang="de-DE" sz="3000" b="1" dirty="0" smtClean="0"/>
          </a:p>
          <a:p>
            <a:pPr>
              <a:buSzPct val="100000"/>
              <a:buFont typeface="Arial" pitchFamily="34" charset="0"/>
              <a:buChar char="•"/>
            </a:pPr>
            <a:r>
              <a:rPr lang="de-DE" sz="3000" b="1" dirty="0" smtClean="0"/>
              <a:t>Beziehung:  Sammelgut - Sammler</a:t>
            </a:r>
          </a:p>
          <a:p>
            <a:pPr>
              <a:buSzPct val="100000"/>
              <a:buFont typeface="Arial" pitchFamily="34" charset="0"/>
              <a:buChar char="•"/>
            </a:pPr>
            <a:r>
              <a:rPr lang="de-DE" sz="3000" b="1" dirty="0" smtClean="0"/>
              <a:t>Projektion: Wünsche, Träume. Sehnsüchte </a:t>
            </a:r>
          </a:p>
          <a:p>
            <a:pPr>
              <a:buSzPct val="100000"/>
              <a:buFont typeface="Arial" pitchFamily="34" charset="0"/>
              <a:buChar char="•"/>
            </a:pPr>
            <a:r>
              <a:rPr lang="de-DE" sz="3000" b="1" dirty="0" smtClean="0"/>
              <a:t>Spuren suchen, finden und sichern</a:t>
            </a:r>
          </a:p>
          <a:p>
            <a:pPr>
              <a:buSzPct val="100000"/>
              <a:buFont typeface="Arial" pitchFamily="34" charset="0"/>
              <a:buChar char="•"/>
            </a:pPr>
            <a:r>
              <a:rPr lang="de-DE" sz="3000" b="1" dirty="0" smtClean="0"/>
              <a:t>Verstreutes ordnen und präsentieren</a:t>
            </a:r>
          </a:p>
          <a:p>
            <a:pPr>
              <a:buSzPct val="100000"/>
              <a:buFont typeface="Arial" pitchFamily="34" charset="0"/>
              <a:buChar char="•"/>
            </a:pPr>
            <a:r>
              <a:rPr lang="de-DE" sz="3000" b="1" dirty="0" smtClean="0"/>
              <a:t>Lebensraum schaffen und strukturieren</a:t>
            </a:r>
          </a:p>
        </p:txBody>
      </p:sp>
      <p:sp>
        <p:nvSpPr>
          <p:cNvPr id="5" name="Foliennummernplatzhalter 4"/>
          <p:cNvSpPr>
            <a:spLocks noGrp="1"/>
          </p:cNvSpPr>
          <p:nvPr>
            <p:ph type="sldNum" sz="quarter" idx="12"/>
          </p:nvPr>
        </p:nvSpPr>
        <p:spPr/>
        <p:txBody>
          <a:bodyPr/>
          <a:lstStyle/>
          <a:p>
            <a:fld id="{E6B487C8-80E0-4317-A3CD-4BC78025854B}" type="slidenum">
              <a:rPr lang="en-US" smtClean="0"/>
              <a:pPr/>
              <a:t>5</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Titel 8"/>
          <p:cNvSpPr txBox="1">
            <a:spLocks/>
          </p:cNvSpPr>
          <p:nvPr/>
        </p:nvSpPr>
        <p:spPr>
          <a:xfrm>
            <a:off x="1897360" y="1700808"/>
            <a:ext cx="7571184"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de-DE" sz="36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Gründe:</a:t>
            </a:r>
            <a:endParaRPr kumimoji="0" lang="de-DE" sz="3600" b="1" i="0" u="none" strike="noStrike" kern="1200" cap="none" spc="0" normalizeH="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pic>
        <p:nvPicPr>
          <p:cNvPr id="16" name="Grafik 15" descr="STVH_JUGEND 5.jpg"/>
          <p:cNvPicPr>
            <a:picLocks noChangeAspect="1"/>
          </p:cNvPicPr>
          <p:nvPr/>
        </p:nvPicPr>
        <p:blipFill>
          <a:blip r:embed="rId2" cstate="print">
            <a:clrChange>
              <a:clrFrom>
                <a:srgbClr val="3F3F3F"/>
              </a:clrFrom>
              <a:clrTo>
                <a:srgbClr val="3F3F3F">
                  <a:alpha val="0"/>
                </a:srgbClr>
              </a:clrTo>
            </a:clrChange>
          </a:blip>
          <a:stretch>
            <a:fillRect/>
          </a:stretch>
        </p:blipFill>
        <p:spPr>
          <a:xfrm>
            <a:off x="5796136" y="1268760"/>
            <a:ext cx="2494722" cy="17819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Dokument</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6</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Titel 8"/>
          <p:cNvSpPr txBox="1">
            <a:spLocks/>
          </p:cNvSpPr>
          <p:nvPr/>
        </p:nvSpPr>
        <p:spPr>
          <a:xfrm>
            <a:off x="1897360" y="1700808"/>
            <a:ext cx="7571184"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de-DE" sz="36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de-DE" sz="3600" b="1" i="0" u="none" strike="noStrike" kern="1200" cap="none" spc="0" normalizeH="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sp>
        <p:nvSpPr>
          <p:cNvPr id="17" name="Titel 8"/>
          <p:cNvSpPr txBox="1">
            <a:spLocks/>
          </p:cNvSpPr>
          <p:nvPr/>
        </p:nvSpPr>
        <p:spPr>
          <a:xfrm>
            <a:off x="647056" y="1484784"/>
            <a:ext cx="8496944" cy="5832648"/>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Schweizer Fernsehen</a:t>
            </a:r>
          </a:p>
          <a:p>
            <a:pPr marL="0" marR="0" lvl="0" indent="0" algn="ctr" defTabSz="914400" rtl="0" eaLnBrk="1" fontAlgn="auto" latinLnBrk="0" hangingPunct="1">
              <a:lnSpc>
                <a:spcPct val="100000"/>
              </a:lnSpc>
              <a:spcBef>
                <a:spcPct val="0"/>
              </a:spcBef>
              <a:spcAft>
                <a:spcPts val="0"/>
              </a:spcAft>
              <a:buClrTx/>
              <a:buSzTx/>
              <a:buFontTx/>
              <a:buNone/>
              <a:tabLst/>
              <a:defRPr/>
            </a:pPr>
            <a:r>
              <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29. März 1992</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„Karl May vor 150 Jahren </a:t>
            </a:r>
            <a:br>
              <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br>
            <a:r>
              <a:rPr lang="de-DE" sz="40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geboren“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1" i="0" u="none" strike="noStrike" kern="1200" cap="none" spc="0" normalizeH="0" baseline="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rPr>
              <a:t>Ein Beitrag von Heide Genre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e-CH" sz="4000" b="1" i="0" u="none" strike="noStrike" kern="1200" cap="none" spc="0" normalizeH="0" baseline="0" noProof="0" dirty="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pic>
        <p:nvPicPr>
          <p:cNvPr id="14" name="Grafik 13" descr="ImageDownload.jpg"/>
          <p:cNvPicPr>
            <a:picLocks noChangeAspect="1"/>
          </p:cNvPicPr>
          <p:nvPr/>
        </p:nvPicPr>
        <p:blipFill>
          <a:blip r:embed="rId2" cstate="print"/>
          <a:stretch>
            <a:fillRect/>
          </a:stretch>
        </p:blipFill>
        <p:spPr>
          <a:xfrm>
            <a:off x="3851920" y="3067168"/>
            <a:ext cx="2195736" cy="15859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Nützlichkeitsdenken </a:t>
            </a:r>
            <a:endParaRPr lang="de-CH" sz="5000" dirty="0">
              <a:solidFill>
                <a:schemeClr val="accent2">
                  <a:lumMod val="60000"/>
                  <a:lumOff val="40000"/>
                </a:schemeClr>
              </a:solidFill>
            </a:endParaRPr>
          </a:p>
        </p:txBody>
      </p:sp>
      <p:sp>
        <p:nvSpPr>
          <p:cNvPr id="10" name="Inhaltsplatzhalter 9"/>
          <p:cNvSpPr>
            <a:spLocks noGrp="1"/>
          </p:cNvSpPr>
          <p:nvPr>
            <p:ph idx="1"/>
          </p:nvPr>
        </p:nvSpPr>
        <p:spPr>
          <a:xfrm>
            <a:off x="1368152" y="2132856"/>
            <a:ext cx="7812360" cy="5328592"/>
          </a:xfrm>
          <a:effectLst>
            <a:innerShdw blurRad="63500" dist="50800" dir="10800000">
              <a:prstClr val="black">
                <a:alpha val="50000"/>
              </a:prstClr>
            </a:innerShdw>
          </a:effectLst>
        </p:spPr>
        <p:txBody>
          <a:bodyPr>
            <a:noAutofit/>
          </a:bodyPr>
          <a:lstStyle/>
          <a:p>
            <a:pPr>
              <a:buNone/>
            </a:pPr>
            <a:endParaRPr lang="de-DE" sz="3000" dirty="0" smtClean="0"/>
          </a:p>
          <a:p>
            <a:pPr>
              <a:buSzPct val="100000"/>
              <a:buFont typeface="Arial" pitchFamily="34" charset="0"/>
              <a:buChar char="•"/>
            </a:pPr>
            <a:r>
              <a:rPr lang="de-DE" sz="3000" dirty="0" smtClean="0"/>
              <a:t>Lebensbezug: Sammeln und Jagen </a:t>
            </a:r>
            <a:br>
              <a:rPr lang="de-DE" sz="3000" dirty="0" smtClean="0"/>
            </a:br>
            <a:r>
              <a:rPr lang="de-DE" sz="3000" dirty="0" smtClean="0"/>
              <a:t>zum Überleben (einst Nahrung, heute </a:t>
            </a:r>
            <a:br>
              <a:rPr lang="de-DE" sz="3000" dirty="0" smtClean="0"/>
            </a:br>
            <a:r>
              <a:rPr lang="de-DE" sz="3000" dirty="0" smtClean="0"/>
              <a:t>berufliche, gesellschaftliche Position)</a:t>
            </a:r>
          </a:p>
          <a:p>
            <a:pPr>
              <a:buSzPct val="100000"/>
              <a:buFont typeface="Arial" pitchFamily="34" charset="0"/>
              <a:buChar char="•"/>
            </a:pPr>
            <a:r>
              <a:rPr lang="de-DE" sz="3000" dirty="0" smtClean="0"/>
              <a:t>Wertvorstellungen (Kosten, Handel)</a:t>
            </a:r>
          </a:p>
          <a:p>
            <a:pPr>
              <a:buSzPct val="100000"/>
              <a:buFont typeface="Arial" pitchFamily="34" charset="0"/>
              <a:buChar char="•"/>
            </a:pPr>
            <a:r>
              <a:rPr lang="de-DE" sz="3000" dirty="0" smtClean="0"/>
              <a:t>Nützlichkeit </a:t>
            </a:r>
          </a:p>
          <a:p>
            <a:pPr>
              <a:buSzPct val="100000"/>
              <a:buFont typeface="Arial" pitchFamily="34" charset="0"/>
              <a:buChar char="•"/>
            </a:pPr>
            <a:r>
              <a:rPr lang="de-DE" sz="3000" dirty="0" smtClean="0"/>
              <a:t>Anerkennung (Fachfrau, Fachmann)</a:t>
            </a:r>
          </a:p>
          <a:p>
            <a:pPr>
              <a:buSzPct val="100000"/>
              <a:buFont typeface="Arial" pitchFamily="34" charset="0"/>
              <a:buChar char="•"/>
            </a:pPr>
            <a:r>
              <a:rPr lang="de-DE" sz="3000" dirty="0" smtClean="0"/>
              <a:t>Endlichkeit</a:t>
            </a:r>
          </a:p>
        </p:txBody>
      </p:sp>
      <p:sp>
        <p:nvSpPr>
          <p:cNvPr id="5" name="Foliennummernplatzhalter 4"/>
          <p:cNvSpPr>
            <a:spLocks noGrp="1"/>
          </p:cNvSpPr>
          <p:nvPr>
            <p:ph type="sldNum" sz="quarter" idx="12"/>
          </p:nvPr>
        </p:nvSpPr>
        <p:spPr/>
        <p:txBody>
          <a:bodyPr/>
          <a:lstStyle/>
          <a:p>
            <a:fld id="{E6B487C8-80E0-4317-A3CD-4BC78025854B}" type="slidenum">
              <a:rPr lang="en-US" smtClean="0"/>
              <a:pPr/>
              <a:t>7</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5" name="Titel 8"/>
          <p:cNvSpPr txBox="1">
            <a:spLocks/>
          </p:cNvSpPr>
          <p:nvPr/>
        </p:nvSpPr>
        <p:spPr>
          <a:xfrm>
            <a:off x="1465312" y="1340768"/>
            <a:ext cx="7571184"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lang="de-DE" sz="3600" b="1" dirty="0" smtClean="0">
                <a:ln w="6350">
                  <a:noFill/>
                </a:ln>
                <a:solidFill>
                  <a:schemeClr val="accent2">
                    <a:lumMod val="60000"/>
                    <a:lumOff val="40000"/>
                  </a:schemeClr>
                </a:solidFill>
                <a:effectLst>
                  <a:outerShdw blurRad="114300" dist="101600" dir="2700000" algn="tl" rotWithShape="0">
                    <a:srgbClr val="000000">
                      <a:alpha val="40000"/>
                    </a:srgbClr>
                  </a:outerShdw>
                </a:effectLst>
                <a:latin typeface="+mj-lt"/>
                <a:ea typeface="+mj-ea"/>
                <a:cs typeface="+mj-cs"/>
              </a:rPr>
              <a:t>Erwachsene:</a:t>
            </a:r>
            <a:endParaRPr kumimoji="0" lang="de-DE" sz="3600" b="1" i="0" u="none" strike="noStrike" kern="1200" cap="none" spc="0" normalizeH="0" noProof="0" dirty="0" smtClean="0">
              <a:ln w="6350">
                <a:noFill/>
              </a:ln>
              <a:solidFill>
                <a:schemeClr val="accent2">
                  <a:lumMod val="60000"/>
                  <a:lumOff val="40000"/>
                </a:schemeClr>
              </a:solidFill>
              <a:effectLst>
                <a:outerShdw blurRad="114300" dist="101600" dir="2700000" algn="tl" rotWithShape="0">
                  <a:srgbClr val="000000">
                    <a:alpha val="40000"/>
                  </a:srgbClr>
                </a:outerShdw>
              </a:effectLst>
              <a:uLnTx/>
              <a:uFillTx/>
              <a:latin typeface="+mj-lt"/>
              <a:ea typeface="+mj-ea"/>
              <a:cs typeface="+mj-cs"/>
            </a:endParaRPr>
          </a:p>
        </p:txBody>
      </p:sp>
      <p:pic>
        <p:nvPicPr>
          <p:cNvPr id="14" name="Grafik 13" descr="Erwachsen 5.png"/>
          <p:cNvPicPr>
            <a:picLocks noChangeAspect="1"/>
          </p:cNvPicPr>
          <p:nvPr/>
        </p:nvPicPr>
        <p:blipFill>
          <a:blip r:embed="rId2" cstate="print">
            <a:clrChange>
              <a:clrFrom>
                <a:srgbClr val="00FFFF"/>
              </a:clrFrom>
              <a:clrTo>
                <a:srgbClr val="00FFFF">
                  <a:alpha val="0"/>
                </a:srgbClr>
              </a:clrTo>
            </a:clrChange>
          </a:blip>
          <a:stretch>
            <a:fillRect/>
          </a:stretch>
        </p:blipFill>
        <p:spPr>
          <a:xfrm>
            <a:off x="5436096" y="901824"/>
            <a:ext cx="2601483" cy="1951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20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20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20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20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2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Lebensbezug</a:t>
            </a:r>
            <a:endParaRPr lang="de-CH" sz="5000" dirty="0">
              <a:solidFill>
                <a:schemeClr val="accent2">
                  <a:lumMod val="60000"/>
                  <a:lumOff val="40000"/>
                </a:schemeClr>
              </a:solidFill>
            </a:endParaRPr>
          </a:p>
        </p:txBody>
      </p:sp>
      <p:pic>
        <p:nvPicPr>
          <p:cNvPr id="8" name="Inhaltsplatzhalter 7" descr="z24-pilzbuch-pilze-sammeln-engel-arnd-leipzig.jpg"/>
          <p:cNvPicPr>
            <a:picLocks noGrp="1" noChangeAspect="1"/>
          </p:cNvPicPr>
          <p:nvPr>
            <p:ph idx="1"/>
          </p:nvPr>
        </p:nvPicPr>
        <p:blipFill>
          <a:blip r:embed="rId2" cstate="print"/>
          <a:stretch>
            <a:fillRect/>
          </a:stretch>
        </p:blipFill>
        <p:spPr>
          <a:xfrm>
            <a:off x="5148064" y="1706844"/>
            <a:ext cx="2569472" cy="1434124"/>
          </a:xfrm>
          <a:effectLst>
            <a:innerShdw blurRad="63500" dist="50800" dir="10800000">
              <a:prstClr val="black">
                <a:alpha val="50000"/>
              </a:prstClr>
            </a:innerShdw>
          </a:effectLst>
        </p:spPr>
      </p:pic>
      <p:sp>
        <p:nvSpPr>
          <p:cNvPr id="5" name="Foliennummernplatzhalter 4"/>
          <p:cNvSpPr>
            <a:spLocks noGrp="1"/>
          </p:cNvSpPr>
          <p:nvPr>
            <p:ph type="sldNum" sz="quarter" idx="12"/>
          </p:nvPr>
        </p:nvSpPr>
        <p:spPr/>
        <p:txBody>
          <a:bodyPr/>
          <a:lstStyle/>
          <a:p>
            <a:fld id="{E6B487C8-80E0-4317-A3CD-4BC78025854B}" type="slidenum">
              <a:rPr lang="en-US" smtClean="0"/>
              <a:pPr/>
              <a:t>8</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pic>
        <p:nvPicPr>
          <p:cNvPr id="14" name="Grafik 13" descr="IMG_1694.jpg"/>
          <p:cNvPicPr>
            <a:picLocks noChangeAspect="1"/>
          </p:cNvPicPr>
          <p:nvPr/>
        </p:nvPicPr>
        <p:blipFill>
          <a:blip r:embed="rId3" cstate="print"/>
          <a:stretch>
            <a:fillRect/>
          </a:stretch>
        </p:blipFill>
        <p:spPr>
          <a:xfrm>
            <a:off x="5219258" y="3212976"/>
            <a:ext cx="2505464" cy="1728192"/>
          </a:xfrm>
          <a:prstGeom prst="rect">
            <a:avLst/>
          </a:prstGeom>
        </p:spPr>
      </p:pic>
      <p:pic>
        <p:nvPicPr>
          <p:cNvPr id="16" name="Grafik 15" descr="IMG_1688.jpg"/>
          <p:cNvPicPr>
            <a:picLocks noChangeAspect="1"/>
          </p:cNvPicPr>
          <p:nvPr/>
        </p:nvPicPr>
        <p:blipFill>
          <a:blip r:embed="rId4" cstate="print"/>
          <a:stretch>
            <a:fillRect/>
          </a:stretch>
        </p:blipFill>
        <p:spPr>
          <a:xfrm>
            <a:off x="5220072" y="5013176"/>
            <a:ext cx="2455473" cy="1584176"/>
          </a:xfrm>
          <a:prstGeom prst="rect">
            <a:avLst/>
          </a:prstGeom>
        </p:spPr>
      </p:pic>
      <p:sp>
        <p:nvSpPr>
          <p:cNvPr id="17" name="Inhaltsplatzhalter 9"/>
          <p:cNvSpPr txBox="1">
            <a:spLocks/>
          </p:cNvSpPr>
          <p:nvPr/>
        </p:nvSpPr>
        <p:spPr>
          <a:xfrm>
            <a:off x="1368152" y="1916832"/>
            <a:ext cx="7812360" cy="5328592"/>
          </a:xfrm>
          <a:prstGeom prst="rect">
            <a:avLst/>
          </a:prstGeom>
          <a:effectLst>
            <a:innerShdw blurRad="63500" dist="50800" dir="10800000">
              <a:prstClr val="black">
                <a:alpha val="50000"/>
              </a:prstClr>
            </a:innerShdw>
          </a:effectLst>
        </p:spPr>
        <p:txBody>
          <a:bodyPr vert="horz">
            <a:no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r>
              <a:rPr kumimoji="0" lang="de-DE" sz="3000" b="1" i="0" u="none" strike="noStrike" kern="1200" cap="none" spc="0" normalizeH="0" baseline="0" noProof="0" dirty="0" err="1" smtClean="0">
                <a:ln>
                  <a:noFill/>
                </a:ln>
                <a:solidFill>
                  <a:schemeClr val="tx1"/>
                </a:solidFill>
                <a:effectLst/>
                <a:uLnTx/>
                <a:uFillTx/>
                <a:latin typeface="+mn-lt"/>
                <a:ea typeface="+mn-ea"/>
                <a:cs typeface="+mn-cs"/>
              </a:rPr>
              <a:t>Pilze</a:t>
            </a:r>
            <a:r>
              <a:rPr kumimoji="0" lang="de-DE" sz="3000" b="1" i="0" u="none" strike="noStrike" kern="1200" cap="none" spc="0" normalizeH="0" noProof="0" dirty="0" err="1" smtClean="0">
                <a:ln>
                  <a:noFill/>
                </a:ln>
                <a:solidFill>
                  <a:schemeClr val="tx1"/>
                </a:solidFill>
                <a:effectLst/>
                <a:uLnTx/>
                <a:uFillTx/>
                <a:latin typeface="+mn-lt"/>
                <a:ea typeface="+mn-ea"/>
                <a:cs typeface="+mn-cs"/>
              </a:rPr>
              <a:t>sammeln</a:t>
            </a:r>
            <a:r>
              <a:rPr kumimoji="0" lang="de-DE" sz="3000" b="1" i="0" u="none" strike="noStrike" kern="1200" cap="none" spc="0" normalizeH="0" noProof="0" dirty="0" smtClean="0">
                <a:ln>
                  <a:noFill/>
                </a:ln>
                <a:solidFill>
                  <a:schemeClr val="tx1"/>
                </a:solidFill>
                <a:effectLst/>
                <a:uLnTx/>
                <a:uFillTx/>
                <a:latin typeface="+mn-lt"/>
                <a:ea typeface="+mn-ea"/>
                <a:cs typeface="+mn-cs"/>
              </a:rPr>
              <a:t/>
            </a:r>
            <a:br>
              <a:rPr kumimoji="0" lang="de-DE" sz="3000" b="1" i="0" u="none" strike="noStrike" kern="1200" cap="none" spc="0" normalizeH="0" noProof="0" dirty="0" smtClean="0">
                <a:ln>
                  <a:noFill/>
                </a:ln>
                <a:solidFill>
                  <a:schemeClr val="tx1"/>
                </a:solidFill>
                <a:effectLst/>
                <a:uLnTx/>
                <a:uFillTx/>
                <a:latin typeface="+mn-lt"/>
                <a:ea typeface="+mn-ea"/>
                <a:cs typeface="+mn-cs"/>
              </a:rPr>
            </a:br>
            <a:r>
              <a:rPr kumimoji="0" lang="de-DE" sz="3000" b="1" i="0" u="none" strike="noStrike" kern="1200" cap="none" spc="0" normalizeH="0" noProof="0" dirty="0" smtClean="0">
                <a:ln>
                  <a:noFill/>
                </a:ln>
                <a:solidFill>
                  <a:schemeClr val="tx1"/>
                </a:solidFill>
                <a:effectLst/>
                <a:uLnTx/>
                <a:uFillTx/>
                <a:latin typeface="+mn-lt"/>
                <a:ea typeface="+mn-ea"/>
                <a:cs typeface="+mn-cs"/>
              </a:rPr>
              <a:t>Jagen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endParaRPr lang="de-DE" sz="3000" b="1" baseline="0" dirty="0" smtClean="0">
              <a:latin typeface="+mn-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r>
              <a:rPr kumimoji="0" lang="de-DE" sz="3000" b="1" i="0" u="none" strike="noStrike" kern="1200" cap="none" spc="0" normalizeH="0" noProof="0" dirty="0" smtClean="0">
                <a:ln>
                  <a:noFill/>
                </a:ln>
                <a:solidFill>
                  <a:schemeClr val="tx1"/>
                </a:solidFill>
                <a:effectLst/>
                <a:uLnTx/>
                <a:uFillTx/>
                <a:latin typeface="+mn-lt"/>
                <a:ea typeface="+mn-ea"/>
                <a:cs typeface="+mn-cs"/>
              </a:rPr>
              <a:t>Bücher </a:t>
            </a:r>
            <a:r>
              <a:rPr kumimoji="0" lang="de-DE" sz="3000" b="1" i="0" u="none" strike="noStrike" kern="1200" cap="none" spc="0" normalizeH="0" noProof="0" dirty="0" smtClean="0">
                <a:ln>
                  <a:noFill/>
                </a:ln>
                <a:solidFill>
                  <a:schemeClr val="tx1"/>
                </a:solidFill>
                <a:effectLst/>
                <a:uLnTx/>
                <a:uFillTx/>
                <a:latin typeface="+mn-lt"/>
                <a:ea typeface="+mn-ea"/>
                <a:cs typeface="+mn-cs"/>
              </a:rPr>
              <a:t>und </a:t>
            </a:r>
            <a:br>
              <a:rPr kumimoji="0" lang="de-DE" sz="3000" b="1" i="0" u="none" strike="noStrike" kern="1200" cap="none" spc="0" normalizeH="0" noProof="0" dirty="0" smtClean="0">
                <a:ln>
                  <a:noFill/>
                </a:ln>
                <a:solidFill>
                  <a:schemeClr val="tx1"/>
                </a:solidFill>
                <a:effectLst/>
                <a:uLnTx/>
                <a:uFillTx/>
                <a:latin typeface="+mn-lt"/>
                <a:ea typeface="+mn-ea"/>
                <a:cs typeface="+mn-cs"/>
              </a:rPr>
            </a:br>
            <a:r>
              <a:rPr kumimoji="0" lang="de-DE" sz="3000" b="1" i="0" u="none" strike="noStrike" kern="1200" cap="none" spc="0" normalizeH="0" noProof="0" dirty="0" smtClean="0">
                <a:ln>
                  <a:noFill/>
                </a:ln>
                <a:solidFill>
                  <a:schemeClr val="tx1"/>
                </a:solidFill>
                <a:effectLst/>
                <a:uLnTx/>
                <a:uFillTx/>
                <a:latin typeface="+mn-lt"/>
                <a:ea typeface="+mn-ea"/>
                <a:cs typeface="+mn-cs"/>
              </a:rPr>
              <a:t>Wissen sammeln</a:t>
            </a:r>
            <a:endParaRPr kumimoji="0" lang="de-DE" sz="3000" b="1" i="0" u="none" strike="noStrike" kern="1200" cap="none" spc="0" normalizeH="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endParaRPr lang="de-DE" sz="3000" b="1" baseline="0" dirty="0" smtClean="0">
              <a:latin typeface="+mn-lt"/>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r>
              <a:rPr kumimoji="0" lang="de-DE" sz="3000" b="1" i="0" u="none" strike="noStrike" kern="1200" cap="none" spc="0" normalizeH="0" baseline="0" noProof="0" dirty="0" smtClean="0">
                <a:ln>
                  <a:noFill/>
                </a:ln>
                <a:solidFill>
                  <a:schemeClr val="tx1"/>
                </a:solidFill>
                <a:effectLst/>
                <a:uLnTx/>
                <a:uFillTx/>
                <a:latin typeface="+mn-lt"/>
                <a:ea typeface="+mn-ea"/>
                <a:cs typeface="+mn-cs"/>
              </a:rPr>
              <a:t>Liebhaberei</a:t>
            </a:r>
            <a:br>
              <a:rPr kumimoji="0" lang="de-DE" sz="3000" b="1" i="0" u="none" strike="noStrike" kern="1200" cap="none" spc="0" normalizeH="0" baseline="0" noProof="0" dirty="0" smtClean="0">
                <a:ln>
                  <a:noFill/>
                </a:ln>
                <a:solidFill>
                  <a:schemeClr val="tx1"/>
                </a:solidFill>
                <a:effectLst/>
                <a:uLnTx/>
                <a:uFillTx/>
                <a:latin typeface="+mn-lt"/>
                <a:ea typeface="+mn-ea"/>
                <a:cs typeface="+mn-cs"/>
              </a:rPr>
            </a:br>
            <a:r>
              <a:rPr kumimoji="0" lang="de-DE" sz="3000" b="1" i="0" u="none" strike="noStrike" kern="1200" cap="none" spc="0" normalizeH="0" baseline="0" noProof="0" dirty="0" smtClean="0">
                <a:ln>
                  <a:noFill/>
                </a:ln>
                <a:solidFill>
                  <a:schemeClr val="tx1"/>
                </a:solidFill>
                <a:effectLst/>
                <a:uLnTx/>
                <a:uFillTx/>
                <a:latin typeface="+mn-lt"/>
                <a:ea typeface="+mn-ea"/>
                <a:cs typeface="+mn-cs"/>
              </a:rPr>
              <a:t>System, Ordnen,</a:t>
            </a:r>
            <a:br>
              <a:rPr kumimoji="0" lang="de-DE" sz="3000" b="1" i="0" u="none" strike="noStrike" kern="1200" cap="none" spc="0" normalizeH="0" baseline="0" noProof="0" dirty="0" smtClean="0">
                <a:ln>
                  <a:noFill/>
                </a:ln>
                <a:solidFill>
                  <a:schemeClr val="tx1"/>
                </a:solidFill>
                <a:effectLst/>
                <a:uLnTx/>
                <a:uFillTx/>
                <a:latin typeface="+mn-lt"/>
                <a:ea typeface="+mn-ea"/>
                <a:cs typeface="+mn-cs"/>
              </a:rPr>
            </a:br>
            <a:r>
              <a:rPr kumimoji="0" lang="de-DE" sz="3000" b="1" i="0" u="none" strike="noStrike" kern="1200" cap="none" spc="0" normalizeH="0" baseline="0" noProof="0" dirty="0" smtClean="0">
                <a:ln>
                  <a:noFill/>
                </a:ln>
                <a:solidFill>
                  <a:schemeClr val="tx1"/>
                </a:solidFill>
                <a:effectLst/>
                <a:uLnTx/>
                <a:uFillTx/>
                <a:latin typeface="+mn-lt"/>
                <a:ea typeface="+mn-ea"/>
                <a:cs typeface="+mn-cs"/>
              </a:rPr>
              <a:t>Hobby</a:t>
            </a:r>
            <a:br>
              <a:rPr kumimoji="0" lang="de-DE" sz="3000" b="1" i="0" u="none" strike="noStrike" kern="1200" cap="none" spc="0" normalizeH="0" baseline="0" noProof="0" dirty="0" smtClean="0">
                <a:ln>
                  <a:noFill/>
                </a:ln>
                <a:solidFill>
                  <a:schemeClr val="tx1"/>
                </a:solidFill>
                <a:effectLst/>
                <a:uLnTx/>
                <a:uFillTx/>
                <a:latin typeface="+mn-lt"/>
                <a:ea typeface="+mn-ea"/>
                <a:cs typeface="+mn-cs"/>
              </a:rPr>
            </a:br>
            <a:endParaRPr kumimoji="0" lang="de-DE" sz="3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2" end="2"/>
                                            </p:txEl>
                                          </p:spTgt>
                                        </p:tgtEl>
                                        <p:attrNameLst>
                                          <p:attrName>style.visibility</p:attrName>
                                        </p:attrNameLst>
                                      </p:cBhvr>
                                      <p:to>
                                        <p:strVal val="visible"/>
                                      </p:to>
                                    </p:set>
                                    <p:animEffect transition="in" filter="fade">
                                      <p:cBhvr>
                                        <p:cTn id="18" dur="2000"/>
                                        <p:tgtEl>
                                          <p:spTgt spid="17">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0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4" end="4"/>
                                            </p:txEl>
                                          </p:spTgt>
                                        </p:tgtEl>
                                        <p:attrNameLst>
                                          <p:attrName>style.visibility</p:attrName>
                                        </p:attrNameLst>
                                      </p:cBhvr>
                                      <p:to>
                                        <p:strVal val="visible"/>
                                      </p:to>
                                    </p:set>
                                    <p:animEffect transition="in" filter="fade">
                                      <p:cBhvr>
                                        <p:cTn id="26"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115616" y="274638"/>
            <a:ext cx="7571184" cy="1143000"/>
          </a:xfrm>
        </p:spPr>
        <p:txBody>
          <a:bodyPr>
            <a:noAutofit/>
          </a:bodyPr>
          <a:lstStyle/>
          <a:p>
            <a:r>
              <a:rPr lang="de-DE" sz="5000" dirty="0" smtClean="0">
                <a:solidFill>
                  <a:schemeClr val="accent2">
                    <a:lumMod val="60000"/>
                    <a:lumOff val="40000"/>
                  </a:schemeClr>
                </a:solidFill>
              </a:rPr>
              <a:t>Wertvorstellungen</a:t>
            </a:r>
            <a:endParaRPr lang="de-CH" sz="5000" dirty="0">
              <a:solidFill>
                <a:schemeClr val="accent2">
                  <a:lumMod val="60000"/>
                  <a:lumOff val="40000"/>
                </a:schemeClr>
              </a:solidFill>
            </a:endParaRPr>
          </a:p>
        </p:txBody>
      </p:sp>
      <p:sp>
        <p:nvSpPr>
          <p:cNvPr id="5" name="Foliennummernplatzhalter 4"/>
          <p:cNvSpPr>
            <a:spLocks noGrp="1"/>
          </p:cNvSpPr>
          <p:nvPr>
            <p:ph type="sldNum" sz="quarter" idx="12"/>
          </p:nvPr>
        </p:nvSpPr>
        <p:spPr/>
        <p:txBody>
          <a:bodyPr/>
          <a:lstStyle/>
          <a:p>
            <a:fld id="{E6B487C8-80E0-4317-A3CD-4BC78025854B}" type="slidenum">
              <a:rPr lang="en-US" smtClean="0"/>
              <a:pPr/>
              <a:t>9</a:t>
            </a:fld>
            <a:endParaRPr lang="en-US"/>
          </a:p>
        </p:txBody>
      </p:sp>
      <p:sp>
        <p:nvSpPr>
          <p:cNvPr id="12" name="Textfeld 11"/>
          <p:cNvSpPr txBox="1"/>
          <p:nvPr/>
        </p:nvSpPr>
        <p:spPr>
          <a:xfrm rot="16200000">
            <a:off x="-2875002" y="2875002"/>
            <a:ext cx="6858000" cy="110799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path path="circle">
              <a:fillToRect l="100000" t="100000"/>
            </a:path>
            <a:tileRect r="-100000" b="-100000"/>
          </a:gradFill>
        </p:spPr>
        <p:txBody>
          <a:bodyPr wrap="square" rtlCol="0">
            <a:spAutoFit/>
          </a:bodyPr>
          <a:lstStyle/>
          <a:p>
            <a:r>
              <a:rPr lang="de-DE" sz="6600" dirty="0" smtClean="0">
                <a:latin typeface="Vladimir Script" pitchFamily="66" charset="0"/>
              </a:rPr>
              <a:t>       </a:t>
            </a:r>
            <a:r>
              <a:rPr lang="de-DE" sz="6600" dirty="0" smtClean="0">
                <a:latin typeface="Vladimir Script" pitchFamily="66" charset="0"/>
              </a:rPr>
              <a:t>Sammlerfreuden</a:t>
            </a:r>
            <a:endParaRPr lang="de-CH" sz="6600" dirty="0">
              <a:latin typeface="Vladimir Script" pitchFamily="66" charset="0"/>
            </a:endParaRPr>
          </a:p>
        </p:txBody>
      </p:sp>
      <p:sp>
        <p:nvSpPr>
          <p:cNvPr id="13" name="Textfeld 12"/>
          <p:cNvSpPr txBox="1"/>
          <p:nvPr/>
        </p:nvSpPr>
        <p:spPr>
          <a:xfrm>
            <a:off x="0" y="5949280"/>
            <a:ext cx="2232248" cy="646331"/>
          </a:xfrm>
          <a:prstGeom prst="rect">
            <a:avLst/>
          </a:prstGeom>
          <a:noFill/>
        </p:spPr>
        <p:txBody>
          <a:bodyPr wrap="square" rtlCol="0">
            <a:spAutoFit/>
          </a:bodyPr>
          <a:lstStyle/>
          <a:p>
            <a:r>
              <a:rPr lang="de-CH" dirty="0" smtClean="0">
                <a:latin typeface="Vladimir Script" pitchFamily="66" charset="0"/>
              </a:rPr>
              <a:t>© 2012 </a:t>
            </a:r>
            <a:br>
              <a:rPr lang="de-CH" dirty="0" smtClean="0">
                <a:latin typeface="Vladimir Script" pitchFamily="66" charset="0"/>
              </a:rPr>
            </a:br>
            <a:r>
              <a:rPr lang="de-DE" dirty="0" smtClean="0">
                <a:latin typeface="Vladimir Script" pitchFamily="66" charset="0"/>
              </a:rPr>
              <a:t>Peter Züllig</a:t>
            </a:r>
            <a:endParaRPr lang="de-CH" dirty="0">
              <a:latin typeface="Vladimir Script" pitchFamily="66" charset="0"/>
            </a:endParaRPr>
          </a:p>
        </p:txBody>
      </p:sp>
      <p:sp>
        <p:nvSpPr>
          <p:cNvPr id="17" name="Inhaltsplatzhalter 9"/>
          <p:cNvSpPr txBox="1">
            <a:spLocks/>
          </p:cNvSpPr>
          <p:nvPr/>
        </p:nvSpPr>
        <p:spPr>
          <a:xfrm>
            <a:off x="1440160" y="1548977"/>
            <a:ext cx="7812360" cy="5328592"/>
          </a:xfrm>
          <a:prstGeom prst="rect">
            <a:avLst/>
          </a:prstGeom>
          <a:effectLst>
            <a:innerShdw blurRad="63500" dist="50800" dir="10800000">
              <a:prstClr val="black">
                <a:alpha val="50000"/>
              </a:prstClr>
            </a:innerShdw>
          </a:effectLst>
        </p:spPr>
        <p:txBody>
          <a:bodyPr vert="horz">
            <a:noAutofit/>
          </a:bodyPr>
          <a:lstStyle/>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Gegenstand</a:t>
            </a:r>
            <a:br>
              <a:rPr lang="de-DE" sz="3000" b="1" dirty="0" smtClean="0">
                <a:latin typeface="+mn-lt"/>
              </a:rPr>
            </a:br>
            <a:r>
              <a:rPr lang="de-DE" sz="3000" b="1" dirty="0" smtClean="0">
                <a:latin typeface="+mn-lt"/>
              </a:rPr>
              <a:t>Inhalt</a:t>
            </a:r>
            <a:br>
              <a:rPr lang="de-DE" sz="3000" b="1" dirty="0" smtClean="0">
                <a:latin typeface="+mn-lt"/>
              </a:rPr>
            </a:br>
            <a:r>
              <a:rPr lang="de-DE" sz="3000" b="1" dirty="0" smtClean="0">
                <a:latin typeface="+mn-lt"/>
              </a:rPr>
              <a:t>Bedeutung</a:t>
            </a:r>
          </a:p>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Original/Ursprung</a:t>
            </a:r>
            <a:r>
              <a:rPr kumimoji="0" lang="de-DE" sz="3000" b="1" i="0" u="none" strike="noStrike" kern="1200" cap="none" spc="0" normalizeH="0" noProof="0" dirty="0" smtClean="0">
                <a:ln>
                  <a:noFill/>
                </a:ln>
                <a:solidFill>
                  <a:schemeClr val="tx1"/>
                </a:solidFill>
                <a:effectLst/>
                <a:uLnTx/>
                <a:uFillTx/>
                <a:latin typeface="+mn-lt"/>
                <a:ea typeface="+mn-ea"/>
                <a:cs typeface="+mn-cs"/>
              </a:rPr>
              <a:t/>
            </a:r>
            <a:br>
              <a:rPr kumimoji="0" lang="de-DE" sz="3000" b="1" i="0" u="none" strike="noStrike" kern="1200" cap="none" spc="0" normalizeH="0" noProof="0" dirty="0" smtClean="0">
                <a:ln>
                  <a:noFill/>
                </a:ln>
                <a:solidFill>
                  <a:schemeClr val="tx1"/>
                </a:solidFill>
                <a:effectLst/>
                <a:uLnTx/>
                <a:uFillTx/>
                <a:latin typeface="+mn-lt"/>
                <a:ea typeface="+mn-ea"/>
                <a:cs typeface="+mn-cs"/>
              </a:rPr>
            </a:br>
            <a:r>
              <a:rPr kumimoji="0" lang="de-DE" sz="3000" b="1" i="0" u="none" strike="noStrike" kern="1200" cap="none" spc="0" normalizeH="0" noProof="0" dirty="0" smtClean="0">
                <a:ln>
                  <a:noFill/>
                </a:ln>
                <a:solidFill>
                  <a:schemeClr val="tx1"/>
                </a:solidFill>
                <a:effectLst/>
                <a:uLnTx/>
                <a:uFillTx/>
                <a:latin typeface="+mn-lt"/>
                <a:ea typeface="+mn-ea"/>
                <a:cs typeface="+mn-cs"/>
              </a:rPr>
              <a:t>Einheit</a:t>
            </a:r>
            <a:br>
              <a:rPr kumimoji="0" lang="de-DE" sz="3000" b="1" i="0" u="none" strike="noStrike" kern="1200" cap="none" spc="0" normalizeH="0" noProof="0" dirty="0" smtClean="0">
                <a:ln>
                  <a:noFill/>
                </a:ln>
                <a:solidFill>
                  <a:schemeClr val="tx1"/>
                </a:solidFill>
                <a:effectLst/>
                <a:uLnTx/>
                <a:uFillTx/>
                <a:latin typeface="+mn-lt"/>
                <a:ea typeface="+mn-ea"/>
                <a:cs typeface="+mn-cs"/>
              </a:rPr>
            </a:br>
            <a:r>
              <a:rPr kumimoji="0" lang="de-DE" sz="3000" b="1" i="0" u="none" strike="noStrike" kern="1200" cap="none" spc="0" normalizeH="0" noProof="0" dirty="0" smtClean="0">
                <a:ln>
                  <a:noFill/>
                </a:ln>
                <a:solidFill>
                  <a:schemeClr val="tx1"/>
                </a:solidFill>
                <a:effectLst/>
                <a:uLnTx/>
                <a:uFillTx/>
                <a:latin typeface="+mn-lt"/>
                <a:ea typeface="+mn-ea"/>
                <a:cs typeface="+mn-cs"/>
              </a:rPr>
              <a:t>Ästhetik</a:t>
            </a:r>
          </a:p>
          <a:p>
            <a:pPr marL="548640" marR="0" lvl="0" indent="-411480" algn="l" defTabSz="914400" rtl="0" eaLnBrk="1" fontAlgn="auto" latinLnBrk="0" hangingPunct="1">
              <a:lnSpc>
                <a:spcPct val="100000"/>
              </a:lnSpc>
              <a:spcBef>
                <a:spcPct val="20000"/>
              </a:spcBef>
              <a:spcAft>
                <a:spcPts val="2000"/>
              </a:spcAft>
              <a:buClr>
                <a:schemeClr val="tx1">
                  <a:shade val="95000"/>
                </a:schemeClr>
              </a:buClr>
              <a:buSzPct val="100000"/>
              <a:buFont typeface="Arial" pitchFamily="34" charset="0"/>
              <a:buChar char="•"/>
              <a:tabLst/>
              <a:defRPr/>
            </a:pPr>
            <a:r>
              <a:rPr lang="de-DE" sz="3000" b="1" dirty="0" smtClean="0">
                <a:latin typeface="+mn-lt"/>
              </a:rPr>
              <a:t>Rarität</a:t>
            </a:r>
            <a:br>
              <a:rPr lang="de-DE" sz="3000" b="1" dirty="0" smtClean="0">
                <a:latin typeface="+mn-lt"/>
              </a:rPr>
            </a:br>
            <a:r>
              <a:rPr lang="de-DE" sz="3000" b="1" dirty="0" smtClean="0">
                <a:latin typeface="+mn-lt"/>
              </a:rPr>
              <a:t>Wert</a:t>
            </a:r>
            <a:br>
              <a:rPr lang="de-DE" sz="3000" b="1" dirty="0" smtClean="0">
                <a:latin typeface="+mn-lt"/>
              </a:rPr>
            </a:br>
            <a:r>
              <a:rPr lang="de-DE" sz="3000" b="1" dirty="0" smtClean="0">
                <a:latin typeface="+mn-lt"/>
              </a:rPr>
              <a:t>Kosten</a:t>
            </a:r>
            <a:br>
              <a:rPr lang="de-DE" sz="3000" b="1" dirty="0" smtClean="0">
                <a:latin typeface="+mn-lt"/>
              </a:rPr>
            </a:br>
            <a:endParaRPr kumimoji="0" lang="de-DE" sz="3000" b="1" i="0" u="none" strike="noStrike" kern="1200" cap="none" spc="0" normalizeH="0" noProof="0" dirty="0" smtClean="0">
              <a:ln>
                <a:noFill/>
              </a:ln>
              <a:solidFill>
                <a:schemeClr val="tx1"/>
              </a:solidFill>
              <a:effectLst/>
              <a:uLnTx/>
              <a:uFillTx/>
              <a:latin typeface="+mn-lt"/>
              <a:ea typeface="+mn-ea"/>
              <a:cs typeface="+mn-cs"/>
            </a:endParaRP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100000"/>
              <a:buFont typeface="Arial" pitchFamily="34" charset="0"/>
              <a:buChar char="•"/>
              <a:tabLst/>
              <a:defRPr/>
            </a:pPr>
            <a:endParaRPr kumimoji="0" lang="de-DE" sz="3000" b="1" i="0" u="none" strike="noStrike" kern="1200" cap="none" spc="0" normalizeH="0" noProof="0" dirty="0" smtClean="0">
              <a:ln>
                <a:noFill/>
              </a:ln>
              <a:solidFill>
                <a:schemeClr val="tx1"/>
              </a:solidFill>
              <a:effectLst/>
              <a:uLnTx/>
              <a:uFillTx/>
              <a:latin typeface="+mn-lt"/>
              <a:ea typeface="+mn-ea"/>
              <a:cs typeface="+mn-cs"/>
            </a:endParaRPr>
          </a:p>
        </p:txBody>
      </p:sp>
      <p:pic>
        <p:nvPicPr>
          <p:cNvPr id="11" name="Grafik 10" descr="IMG_1706.jpg"/>
          <p:cNvPicPr>
            <a:picLocks noChangeAspect="1"/>
          </p:cNvPicPr>
          <p:nvPr/>
        </p:nvPicPr>
        <p:blipFill>
          <a:blip r:embed="rId2" cstate="print"/>
          <a:stretch>
            <a:fillRect/>
          </a:stretch>
        </p:blipFill>
        <p:spPr>
          <a:xfrm>
            <a:off x="5724128" y="1556792"/>
            <a:ext cx="2088232" cy="1566174"/>
          </a:xfrm>
          <a:prstGeom prst="rect">
            <a:avLst/>
          </a:prstGeom>
        </p:spPr>
      </p:pic>
      <p:pic>
        <p:nvPicPr>
          <p:cNvPr id="15" name="Grafik 14" descr="IMG_1718.jpg"/>
          <p:cNvPicPr>
            <a:picLocks noChangeAspect="1"/>
          </p:cNvPicPr>
          <p:nvPr/>
        </p:nvPicPr>
        <p:blipFill>
          <a:blip r:embed="rId3" cstate="print"/>
          <a:stretch>
            <a:fillRect/>
          </a:stretch>
        </p:blipFill>
        <p:spPr>
          <a:xfrm>
            <a:off x="5713288" y="3284984"/>
            <a:ext cx="2099072" cy="1574304"/>
          </a:xfrm>
          <a:prstGeom prst="rect">
            <a:avLst/>
          </a:prstGeom>
        </p:spPr>
      </p:pic>
      <p:pic>
        <p:nvPicPr>
          <p:cNvPr id="20" name="Grafik 19" descr="IMG_1739.jpg"/>
          <p:cNvPicPr>
            <a:picLocks noChangeAspect="1"/>
          </p:cNvPicPr>
          <p:nvPr/>
        </p:nvPicPr>
        <p:blipFill>
          <a:blip r:embed="rId4" cstate="print"/>
          <a:stretch>
            <a:fillRect/>
          </a:stretch>
        </p:blipFill>
        <p:spPr>
          <a:xfrm>
            <a:off x="5713288" y="5023048"/>
            <a:ext cx="2099072" cy="15743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2000"/>
                                        <p:tgtEl>
                                          <p:spTgt spid="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20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fade">
                                      <p:cBhvr>
                                        <p:cTn id="18" dur="20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20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416</Words>
  <Application>Microsoft Office PowerPoint</Application>
  <PresentationFormat>Bildschirmpräsentation (4:3)</PresentationFormat>
  <Paragraphs>181</Paragraphs>
  <Slides>20</Slides>
  <Notes>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2" baseType="lpstr">
      <vt:lpstr>Ananke</vt:lpstr>
      <vt:lpstr>Dokument</vt:lpstr>
      <vt:lpstr>Ein Haus voll Karl May</vt:lpstr>
      <vt:lpstr>Die Gretchenfrage</vt:lpstr>
      <vt:lpstr>Das Sammeln</vt:lpstr>
      <vt:lpstr> Wertdenken fehlt noch</vt:lpstr>
      <vt:lpstr>Jugendliche sammeln </vt:lpstr>
      <vt:lpstr>Dokument</vt:lpstr>
      <vt:lpstr>Nützlichkeitsdenken </vt:lpstr>
      <vt:lpstr>Lebensbezug</vt:lpstr>
      <vt:lpstr>Wertvorstellungen</vt:lpstr>
      <vt:lpstr>Nützlichkeit</vt:lpstr>
      <vt:lpstr>Initialzündung</vt:lpstr>
      <vt:lpstr>Was wird gesammelt?</vt:lpstr>
      <vt:lpstr>Wie wird gesammelt?</vt:lpstr>
      <vt:lpstr>Wo wird gesammelt?</vt:lpstr>
      <vt:lpstr>ZVAB</vt:lpstr>
      <vt:lpstr>eBay</vt:lpstr>
      <vt:lpstr>        Ricardo</vt:lpstr>
      <vt:lpstr>        Sammler und Messies</vt:lpstr>
      <vt:lpstr>        Zusammenfassung</vt:lpstr>
      <vt:lpstr>        The End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Peter Züllig</dc:creator>
  <cp:lastModifiedBy>Peter Züllig</cp:lastModifiedBy>
  <cp:revision>206</cp:revision>
  <dcterms:created xsi:type="dcterms:W3CDTF">2012-08-25T10:35:32Z</dcterms:created>
  <dcterms:modified xsi:type="dcterms:W3CDTF">2012-08-31T14:51:27Z</dcterms:modified>
</cp:coreProperties>
</file>